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72" r:id="rId4"/>
    <p:sldMasterId id="2147483708" r:id="rId5"/>
    <p:sldMasterId id="2147483845" r:id="rId6"/>
  </p:sldMasterIdLst>
  <p:notesMasterIdLst>
    <p:notesMasterId r:id="rId54"/>
  </p:notesMasterIdLst>
  <p:handoutMasterIdLst>
    <p:handoutMasterId r:id="rId55"/>
  </p:handoutMasterIdLst>
  <p:sldIdLst>
    <p:sldId id="352" r:id="rId7"/>
    <p:sldId id="2147481388" r:id="rId8"/>
    <p:sldId id="2147481395" r:id="rId9"/>
    <p:sldId id="2147481387" r:id="rId10"/>
    <p:sldId id="2147481322" r:id="rId11"/>
    <p:sldId id="2147481333" r:id="rId12"/>
    <p:sldId id="2147481335" r:id="rId13"/>
    <p:sldId id="2147481200" r:id="rId14"/>
    <p:sldId id="2147481336" r:id="rId15"/>
    <p:sldId id="2147481337" r:id="rId16"/>
    <p:sldId id="2147481375" r:id="rId17"/>
    <p:sldId id="2147481373" r:id="rId18"/>
    <p:sldId id="2147481374" r:id="rId19"/>
    <p:sldId id="2147481345" r:id="rId20"/>
    <p:sldId id="355" r:id="rId21"/>
    <p:sldId id="2147481389" r:id="rId22"/>
    <p:sldId id="2147481390" r:id="rId23"/>
    <p:sldId id="2147481394" r:id="rId24"/>
    <p:sldId id="2147481357" r:id="rId25"/>
    <p:sldId id="2147470923" r:id="rId26"/>
    <p:sldId id="2147481355" r:id="rId27"/>
    <p:sldId id="2147481366" r:id="rId28"/>
    <p:sldId id="2147481367" r:id="rId29"/>
    <p:sldId id="2147481364" r:id="rId30"/>
    <p:sldId id="2147481365" r:id="rId31"/>
    <p:sldId id="2147481358" r:id="rId32"/>
    <p:sldId id="2147470913" r:id="rId33"/>
    <p:sldId id="2147481376" r:id="rId34"/>
    <p:sldId id="2147481360" r:id="rId35"/>
    <p:sldId id="2147481346" r:id="rId36"/>
    <p:sldId id="2147470918" r:id="rId37"/>
    <p:sldId id="2147481363" r:id="rId38"/>
    <p:sldId id="2147481378" r:id="rId39"/>
    <p:sldId id="2147481359" r:id="rId40"/>
    <p:sldId id="2147481368" r:id="rId41"/>
    <p:sldId id="2147470897" r:id="rId42"/>
    <p:sldId id="2147481369" r:id="rId43"/>
    <p:sldId id="2147481361" r:id="rId44"/>
    <p:sldId id="2147470917" r:id="rId45"/>
    <p:sldId id="2147470922" r:id="rId46"/>
    <p:sldId id="2147481362" r:id="rId47"/>
    <p:sldId id="2147481370" r:id="rId48"/>
    <p:sldId id="2147470909" r:id="rId49"/>
    <p:sldId id="475" r:id="rId50"/>
    <p:sldId id="2147481320" r:id="rId51"/>
    <p:sldId id="2147481321" r:id="rId52"/>
    <p:sldId id="2147481397" r:id="rId53"/>
  </p:sldIdLst>
  <p:sldSz cx="12192000" cy="6858000"/>
  <p:notesSz cx="6858000" cy="9144000"/>
  <p:embeddedFontLst>
    <p:embeddedFont>
      <p:font typeface="Consolas" panose="020B0609020204030204" pitchFamily="49" charset="0"/>
      <p:regular r:id="rId56"/>
      <p:bold r:id="rId57"/>
      <p:italic r:id="rId58"/>
      <p:boldItalic r:id="rId59"/>
    </p:embeddedFont>
    <p:embeddedFont>
      <p:font typeface="Inter" panose="020B0502030000000004" pitchFamily="34" charset="0"/>
      <p:regular r:id="rId60"/>
      <p:bold r:id="rId61"/>
      <p:italic r:id="rId62"/>
      <p:boldItalic r:id="rId63"/>
    </p:embeddedFont>
    <p:embeddedFont>
      <p:font typeface="Inter SemiBold" panose="020B0502030000000004" pitchFamily="34" charset="0"/>
      <p:regular r:id="rId64"/>
      <p:bold r:id="rId65"/>
      <p:italic r:id="rId66"/>
      <p:boldItalic r:id="rId67"/>
    </p:embeddedFont>
    <p:embeddedFont>
      <p:font typeface="Open Sans" panose="020B0606030504020204" pitchFamily="34" charset="0"/>
      <p:regular r:id="rId68"/>
      <p:bold r:id="rId69"/>
      <p:italic r:id="rId70"/>
      <p:boldItalic r:id="rId71"/>
    </p:embeddedFont>
    <p:embeddedFont>
      <p:font typeface="Open Sans SemiBold" panose="020B0706030804020204" pitchFamily="34" charset="0"/>
      <p:bold r:id="rId72"/>
      <p:boldItalic r:id="rId73"/>
    </p:embeddedFont>
    <p:embeddedFont>
      <p:font typeface="Segoe UI" panose="020B0502040204020203" pitchFamily="34" charset="0"/>
      <p:regular r:id="rId74"/>
      <p:bold r:id="rId75"/>
      <p:italic r:id="rId76"/>
      <p:boldItalic r:id="rId77"/>
    </p:embeddedFont>
    <p:embeddedFont>
      <p:font typeface="Segoe UI Semibold" panose="020B0702040204020203" pitchFamily="34" charset="0"/>
      <p:bold r:id="rId78"/>
      <p:boldItalic r:id="rId79"/>
    </p:embeddedFont>
  </p:embeddedFontLst>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AD4"/>
    <a:srgbClr val="FFCCFF"/>
    <a:srgbClr val="111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snapToObjects="1">
      <p:cViewPr varScale="1">
        <p:scale>
          <a:sx n="159" d="100"/>
          <a:sy n="159" d="100"/>
        </p:scale>
        <p:origin x="306" y="138"/>
      </p:cViewPr>
      <p:guideLst/>
    </p:cSldViewPr>
  </p:slideViewPr>
  <p:outlineViewPr>
    <p:cViewPr>
      <p:scale>
        <a:sx n="33" d="100"/>
        <a:sy n="33" d="100"/>
      </p:scale>
      <p:origin x="0" y="-26058"/>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8" d="100"/>
          <a:sy n="138" d="100"/>
        </p:scale>
        <p:origin x="475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2.xml"/><Relationship Id="rId61" Type="http://schemas.openxmlformats.org/officeDocument/2006/relationships/font" Target="fonts/font6.fntdata"/><Relationship Id="rId82"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7.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handoutMaster" Target="handoutMasters/handoutMaster1.xml"/><Relationship Id="rId76" Type="http://schemas.openxmlformats.org/officeDocument/2006/relationships/font" Target="fonts/font21.fntdata"/><Relationship Id="rId7" Type="http://schemas.openxmlformats.org/officeDocument/2006/relationships/slide" Target="slides/slide1.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sz="1000"/>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z="1000" smtClean="0"/>
              <a:t>09/09/2025</a:t>
            </a:fld>
            <a:endParaRPr lang="en-NO" sz="1000"/>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sz="1000"/>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z="1000" smtClean="0"/>
              <a:t>‹#›</a:t>
            </a:fld>
            <a:endParaRPr lang="en-NO" sz="1000"/>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5CAD244F-7093-42B7-9078-BDE2FF42C4CC}" type="datetimeFigureOut">
              <a:rPr lang="en-US" smtClean="0"/>
              <a:pPr/>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D4FD609-AC37-4350-99D2-8A26A41D90F0}" type="slidenum">
              <a:rPr lang="en-US" smtClean="0"/>
              <a:pPr/>
              <a:t>‹#›</a:t>
            </a:fld>
            <a:endParaRPr lang="en-US"/>
          </a:p>
        </p:txBody>
      </p:sp>
    </p:spTree>
    <p:extLst>
      <p:ext uri="{BB962C8B-B14F-4D97-AF65-F5344CB8AC3E}">
        <p14:creationId xmlns:p14="http://schemas.microsoft.com/office/powerpoint/2010/main" val="785941199"/>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4</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you may start to build out a fully distributed cloud-native architected project with lots of different dependences. </a:t>
            </a:r>
          </a:p>
          <a:p>
            <a:endParaRPr lang="en-US" dirty="0"/>
          </a:p>
          <a:p>
            <a:r>
              <a:rPr lang="en-US" dirty="0"/>
              <a:t>In each these scenarios whether your application is small as a single API with the front end and a back-end or a full cloud native distributed application .NET Aspire is a great use case for you.</a:t>
            </a:r>
          </a:p>
          <a:p>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13</a:t>
            </a:fld>
            <a:endParaRPr lang="en-US"/>
          </a:p>
        </p:txBody>
      </p:sp>
    </p:spTree>
    <p:extLst>
      <p:ext uri="{BB962C8B-B14F-4D97-AF65-F5344CB8AC3E}">
        <p14:creationId xmlns:p14="http://schemas.microsoft.com/office/powerpoint/2010/main" val="380816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 like to say is every single application should have .NET Aspire added to it and I'm going to show and tell you why and by the end of this presentation and this demo as we follow along you're going to be wow at how developer productivity is boosted and I can get deep insights into my application</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97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28</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30</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32</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33</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35</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36</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37</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43</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44</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45</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46</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And even though a lot of this is included directly into the SDK and additional packages, it doesn't mean it's necessarily easy because applications as we build them out and get more complex as they go So what this means is that as developers we have a lot of choices to pick we don't necessarily always have the best knowledge of where exactly to get started because of those choice options and as a .NET developer wouldn't it just be great if we had a paved path or a recommended path to do this with our applications.</a:t>
            </a:r>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9/9/2025 8:34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30"/>
              </a:spcAft>
            </a:pPr>
            <a:r>
              <a:rPr lang="en-US" dirty="0"/>
              <a:t>Let's say you're building a website, here for example is a sports website that many of us maybe have built or at least browsed online now we think to ourselves what goes into building this application and you might have a small team or you might have a big team that's building this type of app.</a:t>
            </a:r>
          </a:p>
        </p:txBody>
      </p:sp>
      <p:sp>
        <p:nvSpPr>
          <p:cNvPr id="4" name="Slide Number Placeholder 3"/>
          <p:cNvSpPr>
            <a:spLocks noGrp="1"/>
          </p:cNvSpPr>
          <p:nvPr>
            <p:ph type="sldNum" sz="quarter" idx="5"/>
          </p:nvPr>
        </p:nvSpPr>
        <p:spPr/>
        <p:txBody>
          <a:bodyPr/>
          <a:lstStyle/>
          <a:p>
            <a:pPr defTabSz="949147">
              <a:defRPr/>
            </a:pPr>
            <a:fld id="{7F8305DC-CC3D-479A-8171-D767E3089694}" type="slidenum">
              <a:rPr lang="en-US">
                <a:solidFill>
                  <a:prstClr val="black"/>
                </a:solidFill>
                <a:latin typeface="Calibri" panose="020F0502020204030204"/>
              </a:rPr>
              <a:pPr defTabSz="949147">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05737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at the very beginner of how I would build this app. I would spin up a Blazor web app with some data. Maybe it is hardcoded or in a </a:t>
            </a:r>
            <a:r>
              <a:rPr lang="en-US" dirty="0" err="1"/>
              <a:t>json</a:t>
            </a:r>
            <a:r>
              <a:rPr lang="en-US" dirty="0"/>
              <a:t> file, or even maybe a small SQLite database. With just a single web app there is plenty that .NET Aspire can help me with we will get into.</a:t>
            </a:r>
          </a:p>
        </p:txBody>
      </p:sp>
      <p:sp>
        <p:nvSpPr>
          <p:cNvPr id="4" name="Slide Number Placeholder 3"/>
          <p:cNvSpPr>
            <a:spLocks noGrp="1"/>
          </p:cNvSpPr>
          <p:nvPr>
            <p:ph type="sldNum" sz="quarter" idx="5"/>
          </p:nvPr>
        </p:nvSpPr>
        <p:spPr/>
        <p:txBody>
          <a:bodyPr/>
          <a:lstStyle/>
          <a:p>
            <a:fld id="{5C3CA6BE-A2D7-4C06-A9E2-2586375C169C}" type="slidenum">
              <a:rPr lang="en-US" smtClean="0"/>
              <a:t>11</a:t>
            </a:fld>
            <a:endParaRPr lang="en-US"/>
          </a:p>
        </p:txBody>
      </p:sp>
    </p:spTree>
    <p:extLst>
      <p:ext uri="{BB962C8B-B14F-4D97-AF65-F5344CB8AC3E}">
        <p14:creationId xmlns:p14="http://schemas.microsoft.com/office/powerpoint/2010/main" val="326054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Aspire starts to shine as your application grows. A common scenario for developers are building a backend for their frontend side by side. The backend usually talks to a database and has multiple APIs that the web app can talk to. There are several features of .NET Aspire that this type of application can take advantage of.</a:t>
            </a:r>
          </a:p>
        </p:txBody>
      </p:sp>
      <p:sp>
        <p:nvSpPr>
          <p:cNvPr id="4" name="Slide Number Placeholder 3"/>
          <p:cNvSpPr>
            <a:spLocks noGrp="1"/>
          </p:cNvSpPr>
          <p:nvPr>
            <p:ph type="sldNum" sz="quarter" idx="5"/>
          </p:nvPr>
        </p:nvSpPr>
        <p:spPr/>
        <p:txBody>
          <a:bodyPr/>
          <a:lstStyle/>
          <a:p>
            <a:fld id="{5C3CA6BE-A2D7-4C06-A9E2-2586375C169C}" type="slidenum">
              <a:rPr lang="en-US" smtClean="0"/>
              <a:t>12</a:t>
            </a:fld>
            <a:endParaRPr lang="en-US"/>
          </a:p>
        </p:txBody>
      </p:sp>
    </p:spTree>
    <p:extLst>
      <p:ext uri="{BB962C8B-B14F-4D97-AF65-F5344CB8AC3E}">
        <p14:creationId xmlns:p14="http://schemas.microsoft.com/office/powerpoint/2010/main" val="1106403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solidFill>
                  <a:schemeClr val="tx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solidFill>
                  <a:schemeClr val="tx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2216379646"/>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en-US" noProof="0"/>
              <a:t>Click to edit Master text styles</a:t>
            </a:r>
          </a:p>
        </p:txBody>
      </p:sp>
    </p:spTree>
    <p:extLst>
      <p:ext uri="{BB962C8B-B14F-4D97-AF65-F5344CB8AC3E}">
        <p14:creationId xmlns:p14="http://schemas.microsoft.com/office/powerpoint/2010/main" val="312555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en-US" noProof="0"/>
              <a:t>Click to edit Master text styles</a:t>
            </a:r>
          </a:p>
        </p:txBody>
      </p:sp>
    </p:spTree>
    <p:extLst>
      <p:ext uri="{BB962C8B-B14F-4D97-AF65-F5344CB8AC3E}">
        <p14:creationId xmlns:p14="http://schemas.microsoft.com/office/powerpoint/2010/main" val="3345340653"/>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tx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en-US" noProof="0"/>
              <a:t>Click to edit Master title style</a:t>
            </a:r>
            <a:endParaRPr lang="nb-NO" noProof="0"/>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en-US" noProof="0"/>
              <a:t>Click to edit Master text styles</a:t>
            </a:r>
          </a:p>
        </p:txBody>
      </p:sp>
    </p:spTree>
    <p:extLst>
      <p:ext uri="{BB962C8B-B14F-4D97-AF65-F5344CB8AC3E}">
        <p14:creationId xmlns:p14="http://schemas.microsoft.com/office/powerpoint/2010/main" val="325076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500840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bg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389953130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38645257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16109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121489157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294093570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bg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bg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7358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en-US" noProof="0"/>
              <a:t>Click to edit Master text styles</a:t>
            </a:r>
          </a:p>
        </p:txBody>
      </p:sp>
    </p:spTree>
    <p:extLst>
      <p:ext uri="{BB962C8B-B14F-4D97-AF65-F5344CB8AC3E}">
        <p14:creationId xmlns:p14="http://schemas.microsoft.com/office/powerpoint/2010/main" val="1577381885"/>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bg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393101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57248646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bg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408357529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853997968"/>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7597499"/>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1606957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025010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9366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137754158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218980522"/>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72692722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894306435"/>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019278553"/>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55080010"/>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251996993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905052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1225980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2445396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3626462388"/>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195979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539213859"/>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872774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97339914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52047189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4074446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24500728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12419629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1366617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74006800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221696722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208465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398352017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09247226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24664883"/>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88740288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5930830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301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52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99016239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1639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5627939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89363463"/>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82909190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12477957"/>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83299315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76013881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04012522"/>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3587362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34038856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4006087218"/>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7940093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2953342865"/>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dirty="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35988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18192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0190277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1"/>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46928362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809256846"/>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07126432"/>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40820851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5926342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1"/>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1"/>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7972967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3190252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53893943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2"/>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862219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en-US" noProof="0"/>
              <a:t>Click to edit Master title style</a:t>
            </a:r>
            <a:endParaRPr lang="nb-NO" noProof="0"/>
          </a:p>
        </p:txBody>
      </p:sp>
    </p:spTree>
    <p:extLst>
      <p:ext uri="{BB962C8B-B14F-4D97-AF65-F5344CB8AC3E}">
        <p14:creationId xmlns:p14="http://schemas.microsoft.com/office/powerpoint/2010/main" val="11134265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390085215"/>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406704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768723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9913417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en-US" noProof="0"/>
              <a:t>Click to edit Master title style</a:t>
            </a:r>
            <a:endParaRPr lang="nb-NO" noProof="0"/>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194574554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a:solidFill>
            <a:schemeClr val="bg2"/>
          </a:solidFill>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nb-NO" noProof="0"/>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nb-NO" noProof="0"/>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Klikk for å redigere tittelstil</a:t>
            </a:r>
          </a:p>
        </p:txBody>
      </p:sp>
      <p:sp>
        <p:nvSpPr>
          <p:cNvPr id="12" name="Footer Placeholder 11">
            <a:extLst>
              <a:ext uri="{FF2B5EF4-FFF2-40B4-BE49-F238E27FC236}">
                <a16:creationId xmlns:a16="http://schemas.microsoft.com/office/drawing/2014/main" id="{3AB6F7A2-99CB-458D-821B-234EC5F565DC}"/>
              </a:ext>
            </a:extLst>
          </p:cNvPr>
          <p:cNvSpPr>
            <a:spLocks noGrp="1"/>
          </p:cNvSpPr>
          <p:nvPr>
            <p:ph type="ftr" sz="quarter" idx="3"/>
          </p:nvPr>
        </p:nvSpPr>
        <p:spPr>
          <a:xfrm>
            <a:off x="838200" y="6200775"/>
            <a:ext cx="5257800" cy="394335"/>
          </a:xfrm>
          <a:prstGeom prst="rect">
            <a:avLst/>
          </a:prstGeom>
        </p:spPr>
        <p:txBody>
          <a:bodyPr vert="horz" lIns="0" tIns="0" rIns="0" bIns="0" rtlCol="0" anchor="ctr"/>
          <a:lstStyle>
            <a:lvl1pPr algn="l">
              <a:defRPr sz="1000">
                <a:solidFill>
                  <a:schemeClr val="bg1">
                    <a:lumMod val="50000"/>
                  </a:schemeClr>
                </a:solidFill>
              </a:defRPr>
            </a:lvl1pPr>
          </a:lstStyle>
          <a:p>
            <a:r>
              <a:rPr lang="nb-NO" noProof="0"/>
              <a:t>Bouvet presentasjonsmal Oktober 2021</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303093049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Lst>
  <p:hf hdr="0" dt="0"/>
  <p:txStyles>
    <p:titleStyle>
      <a:lvl1pPr algn="l" defTabSz="914400" rtl="0" eaLnBrk="1" latinLnBrk="0" hangingPunct="1">
        <a:lnSpc>
          <a:spcPct val="90000"/>
        </a:lnSpc>
        <a:spcBef>
          <a:spcPct val="0"/>
        </a:spcBef>
        <a:buNone/>
        <a:defRPr sz="4000" b="1" kern="1200">
          <a:solidFill>
            <a:schemeClr val="bg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2" r:id="rId3"/>
    <p:sldLayoutId id="2147483831" r:id="rId4"/>
    <p:sldLayoutId id="2147483832" r:id="rId5"/>
    <p:sldLayoutId id="2147483830" r:id="rId6"/>
    <p:sldLayoutId id="2147483771" r:id="rId7"/>
    <p:sldLayoutId id="2147483778" r:id="rId8"/>
    <p:sldLayoutId id="2147483773" r:id="rId9"/>
    <p:sldLayoutId id="2147483774" r:id="rId10"/>
    <p:sldLayoutId id="2147483776" r:id="rId11"/>
    <p:sldLayoutId id="2147483777" r:id="rId12"/>
    <p:sldLayoutId id="2147483826"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28" r:id="rId25"/>
    <p:sldLayoutId id="2147483829" r:id="rId26"/>
    <p:sldLayoutId id="2147483900" r:id="rId27"/>
    <p:sldLayoutId id="2147483901" r:id="rId28"/>
    <p:sldLayoutId id="2147483902" r:id="rId29"/>
    <p:sldLayoutId id="2147483903" r:id="rId30"/>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75585408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5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4.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svg"/><Relationship Id="rId26" Type="http://schemas.openxmlformats.org/officeDocument/2006/relationships/image" Target="../media/image58.png"/><Relationship Id="rId3" Type="http://schemas.openxmlformats.org/officeDocument/2006/relationships/image" Target="../media/image27.png"/><Relationship Id="rId21" Type="http://schemas.openxmlformats.org/officeDocument/2006/relationships/image" Target="../media/image53.pn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svg"/><Relationship Id="rId2" Type="http://schemas.openxmlformats.org/officeDocument/2006/relationships/notesSlide" Target="../notesSlides/notesSlide32.xml"/><Relationship Id="rId16" Type="http://schemas.openxmlformats.org/officeDocument/2006/relationships/image" Target="../media/image48.svg"/><Relationship Id="rId20" Type="http://schemas.openxmlformats.org/officeDocument/2006/relationships/image" Target="../media/image52.svg"/><Relationship Id="rId1" Type="http://schemas.openxmlformats.org/officeDocument/2006/relationships/slideLayout" Target="../slideLayouts/slideLayout55.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image" Target="../media/image56.png"/><Relationship Id="rId5" Type="http://schemas.openxmlformats.org/officeDocument/2006/relationships/image" Target="../media/image37.sv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svg"/><Relationship Id="rId22" Type="http://schemas.openxmlformats.org/officeDocument/2006/relationships/image" Target="../media/image5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35.xml"/><Relationship Id="rId16" Type="http://schemas.openxmlformats.org/officeDocument/2006/relationships/image" Target="../media/image72.svg"/><Relationship Id="rId1" Type="http://schemas.openxmlformats.org/officeDocument/2006/relationships/slideLayout" Target="../slideLayouts/slideLayout5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sv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5.png"/><Relationship Id="rId4"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5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57.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dotnet-presentations/dotnet-aspire-workshop"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p:txBody>
          <a:bodyPr>
            <a:normAutofit/>
          </a:bodyPr>
          <a:lstStyle/>
          <a:p>
            <a:r>
              <a:rPr lang="nb-NO" noProof="0" dirty="0"/>
              <a:t>.NET </a:t>
            </a:r>
            <a:r>
              <a:rPr lang="nb-NO" noProof="0" dirty="0" err="1"/>
              <a:t>Aspire</a:t>
            </a:r>
            <a:endParaRPr lang="nb-NO" noProof="0" dirty="0"/>
          </a:p>
        </p:txBody>
      </p:sp>
      <p:sp>
        <p:nvSpPr>
          <p:cNvPr id="2" name="Text Placeholder 1">
            <a:extLst>
              <a:ext uri="{FF2B5EF4-FFF2-40B4-BE49-F238E27FC236}">
                <a16:creationId xmlns:a16="http://schemas.microsoft.com/office/drawing/2014/main" id="{0917405D-02C6-43AA-8E3E-39193617BC07}"/>
              </a:ext>
            </a:extLst>
          </p:cNvPr>
          <p:cNvSpPr>
            <a:spLocks noGrp="1"/>
          </p:cNvSpPr>
          <p:nvPr>
            <p:ph type="body" sz="quarter" idx="10"/>
          </p:nvPr>
        </p:nvSpPr>
        <p:spPr/>
        <p:txBody>
          <a:bodyPr/>
          <a:lstStyle/>
          <a:p>
            <a:r>
              <a:rPr lang="nb-NO" noProof="0" dirty="0"/>
              <a:t>Fagdag</a:t>
            </a:r>
          </a:p>
        </p:txBody>
      </p:sp>
      <p:sp>
        <p:nvSpPr>
          <p:cNvPr id="4" name="Text Placeholder 3">
            <a:extLst>
              <a:ext uri="{FF2B5EF4-FFF2-40B4-BE49-F238E27FC236}">
                <a16:creationId xmlns:a16="http://schemas.microsoft.com/office/drawing/2014/main" id="{93DC9662-E36C-4F7D-B171-4EA4632BA6BC}"/>
              </a:ext>
            </a:extLst>
          </p:cNvPr>
          <p:cNvSpPr>
            <a:spLocks noGrp="1"/>
          </p:cNvSpPr>
          <p:nvPr>
            <p:ph type="body" sz="quarter" idx="11"/>
          </p:nvPr>
        </p:nvSpPr>
        <p:spPr/>
        <p:txBody>
          <a:bodyPr/>
          <a:lstStyle/>
          <a:p>
            <a:r>
              <a:rPr lang="nb-NO" noProof="0" dirty="0"/>
              <a:t>12. </a:t>
            </a:r>
            <a:r>
              <a:rPr lang="nb-NO" dirty="0"/>
              <a:t>s</a:t>
            </a:r>
            <a:r>
              <a:rPr lang="nb-NO" noProof="0" dirty="0" err="1"/>
              <a:t>eptember</a:t>
            </a:r>
            <a:r>
              <a:rPr lang="nb-NO" noProof="0" dirty="0"/>
              <a:t> 2025</a:t>
            </a:r>
          </a:p>
        </p:txBody>
      </p:sp>
    </p:spTree>
    <p:extLst>
      <p:ext uri="{BB962C8B-B14F-4D97-AF65-F5344CB8AC3E}">
        <p14:creationId xmlns:p14="http://schemas.microsoft.com/office/powerpoint/2010/main" val="2809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76E-BD3C-DCB0-580D-2363E657389E}"/>
              </a:ext>
              <a:ext uri="{C183D7F6-B498-43B3-948B-1728B52AA6E4}">
                <adec:decorative xmlns:adec="http://schemas.microsoft.com/office/drawing/2017/decorative" val="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Example of </a:t>
            </a:r>
            <a:r>
              <a:rPr lang="en-US" dirty="0" err="1"/>
              <a:t>realworld</a:t>
            </a:r>
            <a:r>
              <a:rPr lang="en-US" dirty="0"/>
              <a:t> application</a:t>
            </a:r>
          </a:p>
        </p:txBody>
      </p:sp>
      <p:grpSp>
        <p:nvGrpSpPr>
          <p:cNvPr id="4" name="Group 3" descr="The eShop web application running in the browser displaying sports equipment">
            <a:extLst>
              <a:ext uri="{FF2B5EF4-FFF2-40B4-BE49-F238E27FC236}">
                <a16:creationId xmlns:a16="http://schemas.microsoft.com/office/drawing/2014/main" id="{7B1BAE96-0638-B0C5-54ED-199CF06D7220}"/>
              </a:ext>
            </a:extLst>
          </p:cNvPr>
          <p:cNvGrpSpPr/>
          <p:nvPr/>
        </p:nvGrpSpPr>
        <p:grpSpPr>
          <a:xfrm>
            <a:off x="0" y="0"/>
            <a:ext cx="12192000" cy="6858000"/>
            <a:chOff x="0" y="0"/>
            <a:chExt cx="12192000" cy="6858000"/>
          </a:xfrm>
        </p:grpSpPr>
        <p:pic>
          <p:nvPicPr>
            <p:cNvPr id="12" name="Picture 11">
              <a:extLst>
                <a:ext uri="{FF2B5EF4-FFF2-40B4-BE49-F238E27FC236}">
                  <a16:creationId xmlns:a16="http://schemas.microsoft.com/office/drawing/2014/main" id="{1132B9A7-06B3-3548-4416-6D768FBB08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ADB88D07-71C0-3634-88CD-04C824D30B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spTree>
    <p:extLst>
      <p:ext uri="{BB962C8B-B14F-4D97-AF65-F5344CB8AC3E}">
        <p14:creationId xmlns:p14="http://schemas.microsoft.com/office/powerpoint/2010/main" val="42164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BB33-BFBE-7DCF-5920-9D83DD8B92B1}"/>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How you may build a POC</a:t>
            </a:r>
          </a:p>
        </p:txBody>
      </p:sp>
      <p:grpSp>
        <p:nvGrpSpPr>
          <p:cNvPr id="129" name="Group 128" descr="eShop web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data source">
            <a:extLst>
              <a:ext uri="{FF2B5EF4-FFF2-40B4-BE49-F238E27FC236}">
                <a16:creationId xmlns:a16="http://schemas.microsoft.com/office/drawing/2014/main" id="{D9D5CE5E-5E2B-CA44-BDC0-18F09B866B68}"/>
              </a:ext>
            </a:extLst>
          </p:cNvPr>
          <p:cNvGrpSpPr/>
          <p:nvPr/>
        </p:nvGrpSpPr>
        <p:grpSpPr>
          <a:xfrm>
            <a:off x="7066206" y="2005626"/>
            <a:ext cx="3582744" cy="2004400"/>
            <a:chOff x="7066206" y="2005626"/>
            <a:chExt cx="3582744" cy="2004400"/>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8"/>
              <a:ext cx="3582744" cy="1870348"/>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597" y="2940566"/>
              <a:ext cx="1695141" cy="661954"/>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814908" y="3052103"/>
              <a:ext cx="1431539" cy="435744"/>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99289457-F64F-FCFA-ABEA-198C801CC98A}"/>
                </a:ext>
              </a:extLst>
            </p:cNvPr>
            <p:cNvSpPr txBox="1"/>
            <p:nvPr/>
          </p:nvSpPr>
          <p:spPr>
            <a:xfrm>
              <a:off x="8133012" y="2005626"/>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9015293" y="3173373"/>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9032446" y="3186590"/>
              <a:ext cx="90522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Data Source</a:t>
              </a:r>
            </a:p>
          </p:txBody>
        </p:sp>
      </p:grpSp>
    </p:spTree>
    <p:extLst>
      <p:ext uri="{BB962C8B-B14F-4D97-AF65-F5344CB8AC3E}">
        <p14:creationId xmlns:p14="http://schemas.microsoft.com/office/powerpoint/2010/main" val="40880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66D7-FDF8-1EF0-317A-B250C980981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an API and database</a:t>
            </a:r>
          </a:p>
        </p:txBody>
      </p:sp>
      <p:grpSp>
        <p:nvGrpSpPr>
          <p:cNvPr id="129" name="Group 128" descr="eShop app running in the browser">
            <a:extLst>
              <a:ext uri="{FF2B5EF4-FFF2-40B4-BE49-F238E27FC236}">
                <a16:creationId xmlns:a16="http://schemas.microsoft.com/office/drawing/2014/main" id="{E741A62B-6FDF-3A7B-9554-B6B0B6D6E417}"/>
              </a:ext>
            </a:extLst>
          </p:cNvPr>
          <p:cNvGrpSpPr/>
          <p:nvPr/>
        </p:nvGrpSpPr>
        <p:grpSpPr>
          <a:xfrm>
            <a:off x="289994" y="1309669"/>
            <a:ext cx="6536528" cy="3971335"/>
            <a:chOff x="0" y="0"/>
            <a:chExt cx="12192000" cy="6858000"/>
          </a:xfrm>
        </p:grpSpPr>
        <p:pic>
          <p:nvPicPr>
            <p:cNvPr id="130" name="Picture 129">
              <a:extLst>
                <a:ext uri="{FF2B5EF4-FFF2-40B4-BE49-F238E27FC236}">
                  <a16:creationId xmlns:a16="http://schemas.microsoft.com/office/drawing/2014/main" id="{88E6DE1D-49DD-29B5-466D-15E8373659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1" name="Picture 130">
              <a:extLst>
                <a:ext uri="{FF2B5EF4-FFF2-40B4-BE49-F238E27FC236}">
                  <a16:creationId xmlns:a16="http://schemas.microsoft.com/office/drawing/2014/main" id="{F8FD8729-C2D2-C8A9-0B80-933C298DF2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5688" y="306212"/>
              <a:ext cx="1581800" cy="150935"/>
            </a:xfrm>
            <a:prstGeom prst="rect">
              <a:avLst/>
            </a:prstGeom>
          </p:spPr>
        </p:pic>
      </p:grpSp>
      <p:grpSp>
        <p:nvGrpSpPr>
          <p:cNvPr id="3" name="Group 2" descr="Architecture showing a web app talking to a backend api that talks to a database">
            <a:extLst>
              <a:ext uri="{FF2B5EF4-FFF2-40B4-BE49-F238E27FC236}">
                <a16:creationId xmlns:a16="http://schemas.microsoft.com/office/drawing/2014/main" id="{B2B8EEC5-8E35-DF97-7CE5-DEADF55222B2}"/>
              </a:ext>
            </a:extLst>
          </p:cNvPr>
          <p:cNvGrpSpPr/>
          <p:nvPr/>
        </p:nvGrpSpPr>
        <p:grpSpPr>
          <a:xfrm>
            <a:off x="7066206" y="2006014"/>
            <a:ext cx="4928944" cy="2712308"/>
            <a:chOff x="7066206" y="2006014"/>
            <a:chExt cx="4928944" cy="2712308"/>
          </a:xfrm>
        </p:grpSpPr>
        <p:sp>
          <p:nvSpPr>
            <p:cNvPr id="4" name="Rounded Rectangle 2">
              <a:extLst>
                <a:ext uri="{FF2B5EF4-FFF2-40B4-BE49-F238E27FC236}">
                  <a16:creationId xmlns:a16="http://schemas.microsoft.com/office/drawing/2014/main" id="{BDB24F3C-5C9B-AB08-48BD-734696BD6F19}"/>
                </a:ext>
                <a:ext uri="{C183D7F6-B498-43B3-948B-1728B52AA6E4}">
                  <adec:decorative xmlns:adec="http://schemas.microsoft.com/office/drawing/2017/decorative" val="1"/>
                </a:ext>
              </a:extLst>
            </p:cNvPr>
            <p:cNvSpPr/>
            <p:nvPr/>
          </p:nvSpPr>
          <p:spPr>
            <a:xfrm>
              <a:off x="7066206" y="2139677"/>
              <a:ext cx="4928944" cy="2578645"/>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 uri="{C183D7F6-B498-43B3-948B-1728B52AA6E4}">
                  <adec:decorative xmlns:adec="http://schemas.microsoft.com/office/drawing/2017/decorative" val="1"/>
                </a:ext>
              </a:extLst>
            </p:cNvPr>
            <p:cNvSpPr/>
            <p:nvPr/>
          </p:nvSpPr>
          <p:spPr>
            <a:xfrm>
              <a:off x="8706159" y="2587974"/>
              <a:ext cx="2833042" cy="1692111"/>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 uri="{C183D7F6-B498-43B3-948B-1728B52AA6E4}">
                  <adec:decorative xmlns:adec="http://schemas.microsoft.com/office/drawing/2017/decorative" val="1"/>
                </a:ext>
              </a:extLst>
            </p:cNvPr>
            <p:cNvSpPr/>
            <p:nvPr/>
          </p:nvSpPr>
          <p:spPr>
            <a:xfrm>
              <a:off x="8788786" y="2735137"/>
              <a:ext cx="2646150" cy="1436721"/>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8901202" y="299908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Backend API</a:t>
              </a:r>
            </a:p>
          </p:txBody>
        </p:sp>
        <p:sp>
          <p:nvSpPr>
            <p:cNvPr id="24" name="TextBox 23">
              <a:extLst>
                <a:ext uri="{FF2B5EF4-FFF2-40B4-BE49-F238E27FC236}">
                  <a16:creationId xmlns:a16="http://schemas.microsoft.com/office/drawing/2014/main" id="{99289457-F64F-FCFA-ABEA-198C801CC98A}"/>
                </a:ext>
              </a:extLst>
            </p:cNvPr>
            <p:cNvSpPr txBox="1"/>
            <p:nvPr/>
          </p:nvSpPr>
          <p:spPr>
            <a:xfrm>
              <a:off x="8807836" y="2006014"/>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sp>
          <p:nvSpPr>
            <p:cNvPr id="39" name="TextBox 38">
              <a:extLst>
                <a:ext uri="{FF2B5EF4-FFF2-40B4-BE49-F238E27FC236}">
                  <a16:creationId xmlns:a16="http://schemas.microsoft.com/office/drawing/2014/main" id="{08D2932D-FD44-142E-A634-E3FA4213F7C8}"/>
                </a:ext>
              </a:extLst>
            </p:cNvPr>
            <p:cNvSpPr txBox="1"/>
            <p:nvPr/>
          </p:nvSpPr>
          <p:spPr>
            <a:xfrm>
              <a:off x="9034736" y="3238162"/>
              <a:ext cx="943992" cy="784830"/>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Catalog</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Basket</a:t>
              </a:r>
            </a:p>
            <a:p>
              <a:pPr marL="0" marR="0" lvl="0" indent="0" algn="ctr" defTabSz="914367" eaLnBrk="1" fontAlgn="auto" latinLnBrk="0" hangingPunct="1">
                <a:lnSpc>
                  <a:spcPct val="100000"/>
                </a:lnSpc>
                <a:spcBef>
                  <a:spcPts val="0"/>
                </a:spcBef>
                <a:spcAft>
                  <a:spcPts val="0"/>
                </a:spcAft>
                <a:buClrTx/>
                <a:buSzTx/>
                <a:buFontTx/>
                <a:buNone/>
                <a:tabLst/>
                <a:defRPr/>
              </a:pPr>
              <a:r>
                <a:rPr lang="en-US" sz="900" b="1" kern="0">
                  <a:solidFill>
                    <a:srgbClr val="C039C4"/>
                  </a:solidFill>
                  <a:latin typeface="Segoe UI Semibold"/>
                </a:rPr>
                <a:t>Payment</a:t>
              </a:r>
              <a:endParaRPr kumimoji="0" lang="en-US" sz="900" b="1" i="0" u="none" strike="noStrike" kern="0" cap="none" spc="0" normalizeH="0" baseline="0" noProof="0">
                <a:ln>
                  <a:noFill/>
                </a:ln>
                <a:solidFill>
                  <a:srgbClr val="C039C4"/>
                </a:solidFill>
                <a:effectLst/>
                <a:uLnTx/>
                <a:uFillTx/>
                <a:latin typeface="Segoe UI Semibold"/>
              </a:endParaRPr>
            </a:p>
          </p:txBody>
        </p:sp>
        <p:grpSp>
          <p:nvGrpSpPr>
            <p:cNvPr id="74" name="Group 73">
              <a:extLst>
                <a:ext uri="{FF2B5EF4-FFF2-40B4-BE49-F238E27FC236}">
                  <a16:creationId xmlns:a16="http://schemas.microsoft.com/office/drawing/2014/main" id="{8D9F35DC-9E39-6BCB-E624-47AFF48AFB1A}"/>
                </a:ext>
                <a:ext uri="{C183D7F6-B498-43B3-948B-1728B52AA6E4}">
                  <adec:decorative xmlns:adec="http://schemas.microsoft.com/office/drawing/2017/decorative" val="1"/>
                </a:ext>
              </a:extLst>
            </p:cNvPr>
            <p:cNvGrpSpPr/>
            <p:nvPr/>
          </p:nvGrpSpPr>
          <p:grpSpPr>
            <a:xfrm>
              <a:off x="7323913" y="2569946"/>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cxnSp>
          <p:nvCxnSpPr>
            <p:cNvPr id="81" name="Straight Connector 80">
              <a:extLst>
                <a:ext uri="{FF2B5EF4-FFF2-40B4-BE49-F238E27FC236}">
                  <a16:creationId xmlns:a16="http://schemas.microsoft.com/office/drawing/2014/main" id="{867EFCC3-C943-6608-DA8D-E429B4C786A0}"/>
                </a:ext>
                <a:ext uri="{C183D7F6-B498-43B3-948B-1728B52AA6E4}">
                  <adec:decorative xmlns:adec="http://schemas.microsoft.com/office/drawing/2017/decorative" val="1"/>
                </a:ext>
              </a:extLst>
            </p:cNvPr>
            <p:cNvCxnSpPr>
              <a:cxnSpLocks/>
            </p:cNvCxnSpPr>
            <p:nvPr/>
          </p:nvCxnSpPr>
          <p:spPr>
            <a:xfrm>
              <a:off x="8407363" y="3288986"/>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4" name="Straight Arrow Connector 83">
              <a:extLst>
                <a:ext uri="{FF2B5EF4-FFF2-40B4-BE49-F238E27FC236}">
                  <a16:creationId xmlns:a16="http://schemas.microsoft.com/office/drawing/2014/main" id="{ABBF7E6A-0234-32B4-B059-401A39470652}"/>
                </a:ext>
                <a:ext uri="{C183D7F6-B498-43B3-948B-1728B52AA6E4}">
                  <adec:decorative xmlns:adec="http://schemas.microsoft.com/office/drawing/2017/decorative" val="1"/>
                </a:ext>
              </a:extLst>
            </p:cNvPr>
            <p:cNvCxnSpPr>
              <a:cxnSpLocks/>
            </p:cNvCxnSpPr>
            <p:nvPr/>
          </p:nvCxnSpPr>
          <p:spPr>
            <a:xfrm flipV="1">
              <a:off x="8548244" y="3286493"/>
              <a:ext cx="357909" cy="2493"/>
            </a:xfrm>
            <a:prstGeom prst="straightConnector1">
              <a:avLst/>
            </a:prstGeom>
            <a:noFill/>
            <a:ln w="12700" cap="flat" cmpd="sng" algn="ctr">
              <a:solidFill>
                <a:srgbClr val="C039C4"/>
              </a:solidFill>
              <a:prstDash val="solid"/>
              <a:headEnd type="none" w="med" len="med"/>
              <a:tailEnd type="arrow" w="med" len="med"/>
            </a:ln>
            <a:effectLst/>
          </p:spPr>
        </p:cxnSp>
        <p:sp>
          <p:nvSpPr>
            <p:cNvPr id="132" name="Rounded Rectangle 179">
              <a:extLst>
                <a:ext uri="{FF2B5EF4-FFF2-40B4-BE49-F238E27FC236}">
                  <a16:creationId xmlns:a16="http://schemas.microsoft.com/office/drawing/2014/main" id="{8A2A6921-D99D-C55C-B3AC-415F0121C2FE}"/>
                </a:ext>
                <a:ext uri="{C183D7F6-B498-43B3-948B-1728B52AA6E4}">
                  <adec:decorative xmlns:adec="http://schemas.microsoft.com/office/drawing/2017/decorative" val="1"/>
                </a:ext>
              </a:extLst>
            </p:cNvPr>
            <p:cNvSpPr/>
            <p:nvPr/>
          </p:nvSpPr>
          <p:spPr>
            <a:xfrm>
              <a:off x="10437536" y="3019429"/>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33" name="TextBox 132">
              <a:extLst>
                <a:ext uri="{FF2B5EF4-FFF2-40B4-BE49-F238E27FC236}">
                  <a16:creationId xmlns:a16="http://schemas.microsoft.com/office/drawing/2014/main" id="{FE44F99B-0126-373F-BBAC-58D0B09B6645}"/>
                </a:ext>
              </a:extLst>
            </p:cNvPr>
            <p:cNvSpPr txBox="1"/>
            <p:nvPr/>
          </p:nvSpPr>
          <p:spPr>
            <a:xfrm>
              <a:off x="10626340" y="3032646"/>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34" name="Picture 4" descr="Postgres Logo">
              <a:extLst>
                <a:ext uri="{FF2B5EF4-FFF2-40B4-BE49-F238E27FC236}">
                  <a16:creationId xmlns:a16="http://schemas.microsoft.com/office/drawing/2014/main" id="{E0C5A377-CEE6-1A3A-DE63-F8F791C988E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464543" y="3058795"/>
              <a:ext cx="154703" cy="163146"/>
            </a:xfrm>
            <a:prstGeom prst="rect">
              <a:avLst/>
            </a:prstGeom>
            <a:noFill/>
            <a:extLst>
              <a:ext uri="{909E8E84-426E-40DD-AFC4-6F175D3DCCD1}">
                <a14:hiddenFill xmlns:a14="http://schemas.microsoft.com/office/drawing/2010/main">
                  <a:solidFill>
                    <a:srgbClr val="FFFFFF"/>
                  </a:solidFill>
                </a14:hiddenFill>
              </a:ext>
            </a:extLst>
          </p:spPr>
        </p:pic>
        <p:cxnSp>
          <p:nvCxnSpPr>
            <p:cNvPr id="135" name="Straight Arrow Connector 134">
              <a:extLst>
                <a:ext uri="{FF2B5EF4-FFF2-40B4-BE49-F238E27FC236}">
                  <a16:creationId xmlns:a16="http://schemas.microsoft.com/office/drawing/2014/main" id="{8668F4D1-ADDC-F536-C5BE-14D22F45FED9}"/>
                </a:ext>
                <a:ext uri="{C183D7F6-B498-43B3-948B-1728B52AA6E4}">
                  <adec:decorative xmlns:adec="http://schemas.microsoft.com/office/drawing/2017/decorative" val="1"/>
                </a:ext>
              </a:extLst>
            </p:cNvPr>
            <p:cNvCxnSpPr>
              <a:cxnSpLocks/>
            </p:cNvCxnSpPr>
            <p:nvPr/>
          </p:nvCxnSpPr>
          <p:spPr>
            <a:xfrm>
              <a:off x="10132035" y="3131056"/>
              <a:ext cx="250361" cy="2927"/>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14151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AE5FC-8EE3-D6F1-9307-0ACE549187C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Full architecture reference</a:t>
            </a:r>
          </a:p>
        </p:txBody>
      </p:sp>
      <p:grpSp>
        <p:nvGrpSpPr>
          <p:cNvPr id="3" name="Group 2" descr="A larger grouping of different services making up the eShop application including client apps, cloud services, and AI">
            <a:extLst>
              <a:ext uri="{FF2B5EF4-FFF2-40B4-BE49-F238E27FC236}">
                <a16:creationId xmlns:a16="http://schemas.microsoft.com/office/drawing/2014/main" id="{BDC4B741-8086-8949-E83A-D3B022780A4C}"/>
              </a:ext>
            </a:extLst>
          </p:cNvPr>
          <p:cNvGrpSpPr/>
          <p:nvPr/>
        </p:nvGrpSpPr>
        <p:grpSpPr>
          <a:xfrm>
            <a:off x="1472738" y="700479"/>
            <a:ext cx="9246523" cy="5457042"/>
            <a:chOff x="1472739" y="1042183"/>
            <a:chExt cx="9246523" cy="5457042"/>
          </a:xfrm>
        </p:grpSpPr>
        <p:sp>
          <p:nvSpPr>
            <p:cNvPr id="4" name="Rounded Rectangle 2">
              <a:extLst>
                <a:ext uri="{FF2B5EF4-FFF2-40B4-BE49-F238E27FC236}">
                  <a16:creationId xmlns:a16="http://schemas.microsoft.com/office/drawing/2014/main" id="{BDB24F3C-5C9B-AB08-48BD-734696BD6F19}"/>
                </a:ext>
              </a:extLst>
            </p:cNvPr>
            <p:cNvSpPr/>
            <p:nvPr/>
          </p:nvSpPr>
          <p:spPr>
            <a:xfrm>
              <a:off x="3249857" y="1192058"/>
              <a:ext cx="6095639" cy="5307167"/>
            </a:xfrm>
            <a:prstGeom prst="roundRect">
              <a:avLst>
                <a:gd name="adj" fmla="val 2119"/>
              </a:avLst>
            </a:prstGeom>
            <a:solidFill>
              <a:srgbClr val="FFFFFF"/>
            </a:solidFill>
            <a:ln w="19050" cap="flat" cmpd="sng" algn="ctr">
              <a:gradFill>
                <a:gsLst>
                  <a:gs pos="67000">
                    <a:srgbClr val="3802DB"/>
                  </a:gs>
                  <a:gs pos="100000">
                    <a:srgbClr val="C039C4"/>
                  </a:gs>
                </a:gsLst>
                <a:lin ang="0" scaled="0"/>
              </a:gra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5" name="Rounded Rectangle 51">
              <a:extLst>
                <a:ext uri="{FF2B5EF4-FFF2-40B4-BE49-F238E27FC236}">
                  <a16:creationId xmlns:a16="http://schemas.microsoft.com/office/drawing/2014/main" id="{420C777D-862E-7148-9E5F-9BBE5A950F67}"/>
                </a:ext>
              </a:extLst>
            </p:cNvPr>
            <p:cNvSpPr/>
            <p:nvPr/>
          </p:nvSpPr>
          <p:spPr>
            <a:xfrm>
              <a:off x="4889811" y="1640356"/>
              <a:ext cx="2833042" cy="3547376"/>
            </a:xfrm>
            <a:prstGeom prst="roundRect">
              <a:avLst>
                <a:gd name="adj" fmla="val 2532"/>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6" name="Rounded Rectangle 189">
              <a:extLst>
                <a:ext uri="{FF2B5EF4-FFF2-40B4-BE49-F238E27FC236}">
                  <a16:creationId xmlns:a16="http://schemas.microsoft.com/office/drawing/2014/main" id="{58FA8E05-BCB3-3DF0-F158-FBE8DBFAAE32}"/>
                </a:ext>
              </a:extLst>
            </p:cNvPr>
            <p:cNvSpPr/>
            <p:nvPr/>
          </p:nvSpPr>
          <p:spPr>
            <a:xfrm>
              <a:off x="4986607" y="2394395"/>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7" name="Rounded Rectangle 39">
              <a:extLst>
                <a:ext uri="{FF2B5EF4-FFF2-40B4-BE49-F238E27FC236}">
                  <a16:creationId xmlns:a16="http://schemas.microsoft.com/office/drawing/2014/main" id="{44F9AA9D-895C-343E-A64B-AB9B0B748F33}"/>
                </a:ext>
              </a:extLst>
            </p:cNvPr>
            <p:cNvSpPr/>
            <p:nvPr/>
          </p:nvSpPr>
          <p:spPr>
            <a:xfrm>
              <a:off x="5116578" y="2647573"/>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8" name="Rounded Rectangle 38">
              <a:extLst>
                <a:ext uri="{FF2B5EF4-FFF2-40B4-BE49-F238E27FC236}">
                  <a16:creationId xmlns:a16="http://schemas.microsoft.com/office/drawing/2014/main" id="{85E827EC-A5A8-A98C-8459-D9A8B80D0FB0}"/>
                </a:ext>
              </a:extLst>
            </p:cNvPr>
            <p:cNvSpPr/>
            <p:nvPr/>
          </p:nvSpPr>
          <p:spPr>
            <a:xfrm>
              <a:off x="5115980" y="3268395"/>
              <a:ext cx="1211063" cy="239082"/>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9" name="Rounded Rectangle 199">
              <a:extLst>
                <a:ext uri="{FF2B5EF4-FFF2-40B4-BE49-F238E27FC236}">
                  <a16:creationId xmlns:a16="http://schemas.microsoft.com/office/drawing/2014/main" id="{9462C089-A819-1250-C26F-3E7DC10C03D9}"/>
                </a:ext>
              </a:extLst>
            </p:cNvPr>
            <p:cNvSpPr/>
            <p:nvPr/>
          </p:nvSpPr>
          <p:spPr>
            <a:xfrm>
              <a:off x="4984621" y="3015777"/>
              <a:ext cx="2646150" cy="828317"/>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 name="Rounded Rectangle 203">
              <a:extLst>
                <a:ext uri="{FF2B5EF4-FFF2-40B4-BE49-F238E27FC236}">
                  <a16:creationId xmlns:a16="http://schemas.microsoft.com/office/drawing/2014/main" id="{726060F3-4D8A-DD8A-299A-ABA804970605}"/>
                </a:ext>
              </a:extLst>
            </p:cNvPr>
            <p:cNvSpPr/>
            <p:nvPr/>
          </p:nvSpPr>
          <p:spPr>
            <a:xfrm>
              <a:off x="6583862" y="3398111"/>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32159EDB-6988-2042-71EB-046E7DEB64B2}"/>
                </a:ext>
              </a:extLst>
            </p:cNvPr>
            <p:cNvSpPr txBox="1"/>
            <p:nvPr/>
          </p:nvSpPr>
          <p:spPr>
            <a:xfrm>
              <a:off x="6821946" y="3409850"/>
              <a:ext cx="727343"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12" name="Picture 4">
              <a:extLst>
                <a:ext uri="{FF2B5EF4-FFF2-40B4-BE49-F238E27FC236}">
                  <a16:creationId xmlns:a16="http://schemas.microsoft.com/office/drawing/2014/main" id="{6F663035-398A-F218-62DB-B643E5F87A2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3435999"/>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853980C-0205-8A24-F3C6-C558D0BCE176}"/>
                </a:ext>
              </a:extLst>
            </p:cNvPr>
            <p:cNvSpPr txBox="1"/>
            <p:nvPr/>
          </p:nvSpPr>
          <p:spPr>
            <a:xfrm>
              <a:off x="5122285" y="3031948"/>
              <a:ext cx="239970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Order Service</a:t>
              </a:r>
            </a:p>
          </p:txBody>
        </p:sp>
        <p:sp>
          <p:nvSpPr>
            <p:cNvPr id="14" name="Rounded Rectangle 224">
              <a:extLst>
                <a:ext uri="{FF2B5EF4-FFF2-40B4-BE49-F238E27FC236}">
                  <a16:creationId xmlns:a16="http://schemas.microsoft.com/office/drawing/2014/main" id="{DEE15024-779B-6059-91D5-8B82059DAC05}"/>
                </a:ext>
              </a:extLst>
            </p:cNvPr>
            <p:cNvSpPr/>
            <p:nvPr/>
          </p:nvSpPr>
          <p:spPr>
            <a:xfrm>
              <a:off x="5116863" y="3543266"/>
              <a:ext cx="1211063" cy="238207"/>
            </a:xfrm>
            <a:prstGeom prst="roundRect">
              <a:avLst>
                <a:gd name="adj" fmla="val 28172"/>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 name="Elbow Connector 58">
              <a:extLst>
                <a:ext uri="{FF2B5EF4-FFF2-40B4-BE49-F238E27FC236}">
                  <a16:creationId xmlns:a16="http://schemas.microsoft.com/office/drawing/2014/main" id="{7B85962B-D0DA-B8A7-6229-1709A38F4838}"/>
                </a:ext>
              </a:extLst>
            </p:cNvPr>
            <p:cNvCxnSpPr>
              <a:cxnSpLocks/>
            </p:cNvCxnSpPr>
            <p:nvPr/>
          </p:nvCxnSpPr>
          <p:spPr>
            <a:xfrm>
              <a:off x="6327641" y="3388496"/>
              <a:ext cx="250361" cy="76487"/>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cxnSp>
          <p:nvCxnSpPr>
            <p:cNvPr id="16" name="Elbow Connector 64">
              <a:extLst>
                <a:ext uri="{FF2B5EF4-FFF2-40B4-BE49-F238E27FC236}">
                  <a16:creationId xmlns:a16="http://schemas.microsoft.com/office/drawing/2014/main" id="{C97E3E08-DEB9-5663-CBF1-CDF8FC527922}"/>
                </a:ext>
              </a:extLst>
            </p:cNvPr>
            <p:cNvCxnSpPr>
              <a:cxnSpLocks/>
              <a:stCxn id="14" idx="3"/>
            </p:cNvCxnSpPr>
            <p:nvPr/>
          </p:nvCxnSpPr>
          <p:spPr>
            <a:xfrm flipV="1">
              <a:off x="6327926" y="3586252"/>
              <a:ext cx="250076" cy="76118"/>
            </a:xfrm>
            <a:prstGeom prst="bentConnector3">
              <a:avLst>
                <a:gd name="adj1" fmla="val 50000"/>
              </a:avLst>
            </a:prstGeom>
            <a:noFill/>
            <a:ln w="12700" cap="flat" cmpd="sng" algn="ctr">
              <a:solidFill>
                <a:srgbClr val="C039C4"/>
              </a:solidFill>
              <a:prstDash val="solid"/>
              <a:headEnd type="none" w="med" len="med"/>
              <a:tailEnd type="arrow" w="med" len="med"/>
            </a:ln>
            <a:effectLst/>
          </p:spPr>
        </p:cxnSp>
        <p:sp>
          <p:nvSpPr>
            <p:cNvPr id="17" name="Rounded Rectangle 5">
              <a:extLst>
                <a:ext uri="{FF2B5EF4-FFF2-40B4-BE49-F238E27FC236}">
                  <a16:creationId xmlns:a16="http://schemas.microsoft.com/office/drawing/2014/main" id="{F2586671-88A9-FBD2-3734-B98B613C225F}"/>
                </a:ext>
              </a:extLst>
            </p:cNvPr>
            <p:cNvSpPr/>
            <p:nvPr/>
          </p:nvSpPr>
          <p:spPr>
            <a:xfrm>
              <a:off x="7980654" y="3283294"/>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Rounded Rectangle 33">
              <a:extLst>
                <a:ext uri="{FF2B5EF4-FFF2-40B4-BE49-F238E27FC236}">
                  <a16:creationId xmlns:a16="http://schemas.microsoft.com/office/drawing/2014/main" id="{C1EB3924-20C2-940B-A89D-C208F18530A9}"/>
                </a:ext>
              </a:extLst>
            </p:cNvPr>
            <p:cNvSpPr/>
            <p:nvPr/>
          </p:nvSpPr>
          <p:spPr>
            <a:xfrm>
              <a:off x="1472739" y="1690491"/>
              <a:ext cx="1471159" cy="3002159"/>
            </a:xfrm>
            <a:prstGeom prst="roundRect">
              <a:avLst>
                <a:gd name="adj" fmla="val 7086"/>
              </a:avLst>
            </a:prstGeom>
            <a:solidFill>
              <a:srgbClr val="FFFFFF"/>
            </a:solidFill>
            <a:ln w="19050" cap="flat" cmpd="sng" algn="ctr">
              <a:solidFill>
                <a:srgbClr val="3802DB"/>
              </a:solidFill>
              <a:prstDash val="solid"/>
            </a:ln>
            <a:effectLst>
              <a:outerShdw blurRad="127000" dist="127000" dir="2700000" algn="tl" rotWithShape="0">
                <a:prstClr val="black">
                  <a:alpha val="1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9" name="Rounded Rectangle 91">
              <a:extLst>
                <a:ext uri="{FF2B5EF4-FFF2-40B4-BE49-F238E27FC236}">
                  <a16:creationId xmlns:a16="http://schemas.microsoft.com/office/drawing/2014/main" id="{6FAD5564-C70A-7B8C-49CB-1ED00DA166D2}"/>
                </a:ext>
              </a:extLst>
            </p:cNvPr>
            <p:cNvSpPr/>
            <p:nvPr/>
          </p:nvSpPr>
          <p:spPr>
            <a:xfrm>
              <a:off x="3493142" y="5381967"/>
              <a:ext cx="5530240" cy="969501"/>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03285CB3-CCEF-52BC-F187-183CDD7DA530}"/>
                </a:ext>
              </a:extLst>
            </p:cNvPr>
            <p:cNvSpPr txBox="1"/>
            <p:nvPr/>
          </p:nvSpPr>
          <p:spPr>
            <a:xfrm>
              <a:off x="1747276" y="1549350"/>
              <a:ext cx="949541" cy="240939"/>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Client Apps</a:t>
              </a:r>
            </a:p>
          </p:txBody>
        </p:sp>
        <p:grpSp>
          <p:nvGrpSpPr>
            <p:cNvPr id="21" name="Group 20">
              <a:extLst>
                <a:ext uri="{FF2B5EF4-FFF2-40B4-BE49-F238E27FC236}">
                  <a16:creationId xmlns:a16="http://schemas.microsoft.com/office/drawing/2014/main" id="{08751510-5CF7-6032-FD66-BD9733294D31}"/>
                </a:ext>
              </a:extLst>
            </p:cNvPr>
            <p:cNvGrpSpPr/>
            <p:nvPr/>
          </p:nvGrpSpPr>
          <p:grpSpPr>
            <a:xfrm>
              <a:off x="8071970" y="3466174"/>
              <a:ext cx="960245" cy="777240"/>
              <a:chOff x="8051893" y="3466174"/>
              <a:chExt cx="960245" cy="777240"/>
            </a:xfrm>
          </p:grpSpPr>
          <p:sp>
            <p:nvSpPr>
              <p:cNvPr id="126" name="Rounded Rectangle 125">
                <a:extLst>
                  <a:ext uri="{FF2B5EF4-FFF2-40B4-BE49-F238E27FC236}">
                    <a16:creationId xmlns:a16="http://schemas.microsoft.com/office/drawing/2014/main" id="{AB9590E4-9D1C-11DD-D2EB-59E0D9B36454}"/>
                  </a:ext>
                </a:extLst>
              </p:cNvPr>
              <p:cNvSpPr/>
              <p:nvPr/>
            </p:nvSpPr>
            <p:spPr>
              <a:xfrm>
                <a:off x="8052018" y="3466174"/>
                <a:ext cx="960120" cy="777240"/>
              </a:xfrm>
              <a:prstGeom prst="roundRect">
                <a:avLst>
                  <a:gd name="adj" fmla="val 4924"/>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pic>
            <p:nvPicPr>
              <p:cNvPr id="127" name="Graphic 126">
                <a:extLst>
                  <a:ext uri="{FF2B5EF4-FFF2-40B4-BE49-F238E27FC236}">
                    <a16:creationId xmlns:a16="http://schemas.microsoft.com/office/drawing/2014/main" id="{80B9E308-9A14-83C7-3DF1-131A51DDE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7292" y="3843173"/>
                <a:ext cx="202735" cy="207267"/>
              </a:xfrm>
              <a:prstGeom prst="rect">
                <a:avLst/>
              </a:prstGeom>
            </p:spPr>
          </p:pic>
          <p:sp>
            <p:nvSpPr>
              <p:cNvPr id="128" name="TextBox 127">
                <a:extLst>
                  <a:ext uri="{FF2B5EF4-FFF2-40B4-BE49-F238E27FC236}">
                    <a16:creationId xmlns:a16="http://schemas.microsoft.com/office/drawing/2014/main" id="{DCEF7C83-5409-03FD-18DB-B09AA174F920}"/>
                  </a:ext>
                </a:extLst>
              </p:cNvPr>
              <p:cNvSpPr txBox="1"/>
              <p:nvPr/>
            </p:nvSpPr>
            <p:spPr>
              <a:xfrm>
                <a:off x="8051893" y="3543749"/>
                <a:ext cx="951412"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Event Bus</a:t>
                </a:r>
              </a:p>
            </p:txBody>
          </p:sp>
        </p:grpSp>
        <p:pic>
          <p:nvPicPr>
            <p:cNvPr id="22" name="Picture 21" descr="A purple triangle with white triangles&#10;&#10;Description automatically generated">
              <a:extLst>
                <a:ext uri="{FF2B5EF4-FFF2-40B4-BE49-F238E27FC236}">
                  <a16:creationId xmlns:a16="http://schemas.microsoft.com/office/drawing/2014/main" id="{70EFC978-E898-5959-8749-F0ADEE35D57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2080" y="1307569"/>
              <a:ext cx="197867" cy="202291"/>
            </a:xfrm>
            <a:prstGeom prst="rect">
              <a:avLst/>
            </a:prstGeom>
          </p:spPr>
        </p:pic>
        <p:grpSp>
          <p:nvGrpSpPr>
            <p:cNvPr id="23" name="Group 22">
              <a:extLst>
                <a:ext uri="{FF2B5EF4-FFF2-40B4-BE49-F238E27FC236}">
                  <a16:creationId xmlns:a16="http://schemas.microsoft.com/office/drawing/2014/main" id="{97F819D0-1173-D8F5-C51A-A94BB7F79B19}"/>
                </a:ext>
              </a:extLst>
            </p:cNvPr>
            <p:cNvGrpSpPr/>
            <p:nvPr/>
          </p:nvGrpSpPr>
          <p:grpSpPr>
            <a:xfrm>
              <a:off x="9576262" y="1973232"/>
              <a:ext cx="1143000" cy="1249929"/>
              <a:chOff x="9556185" y="1973232"/>
              <a:chExt cx="1143000" cy="1249929"/>
            </a:xfrm>
          </p:grpSpPr>
          <p:sp>
            <p:nvSpPr>
              <p:cNvPr id="121" name="Rounded Rectangle 86">
                <a:extLst>
                  <a:ext uri="{FF2B5EF4-FFF2-40B4-BE49-F238E27FC236}">
                    <a16:creationId xmlns:a16="http://schemas.microsoft.com/office/drawing/2014/main" id="{3236EA2B-FA04-78A6-4A89-6C0F1E977010}"/>
                  </a:ext>
                </a:extLst>
              </p:cNvPr>
              <p:cNvSpPr/>
              <p:nvPr/>
            </p:nvSpPr>
            <p:spPr>
              <a:xfrm>
                <a:off x="9556185" y="1973232"/>
                <a:ext cx="1143000" cy="1143000"/>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ounded Rectangle 88">
                <a:extLst>
                  <a:ext uri="{FF2B5EF4-FFF2-40B4-BE49-F238E27FC236}">
                    <a16:creationId xmlns:a16="http://schemas.microsoft.com/office/drawing/2014/main" id="{4DC4BA35-B856-EBD3-7A3F-BDE8681F091E}"/>
                  </a:ext>
                </a:extLst>
              </p:cNvPr>
              <p:cNvSpPr/>
              <p:nvPr/>
            </p:nvSpPr>
            <p:spPr>
              <a:xfrm>
                <a:off x="9647625" y="2134798"/>
                <a:ext cx="960120" cy="819869"/>
              </a:xfrm>
              <a:prstGeom prst="roundRect">
                <a:avLst>
                  <a:gd name="adj" fmla="val 4924"/>
                </a:avLst>
              </a:prstGeom>
              <a:solidFill>
                <a:srgbClr val="F6F3F7"/>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23" name="Rectangle 122">
                <a:extLst>
                  <a:ext uri="{FF2B5EF4-FFF2-40B4-BE49-F238E27FC236}">
                    <a16:creationId xmlns:a16="http://schemas.microsoft.com/office/drawing/2014/main" id="{FCE92018-0082-5C7F-835F-6F8932120FE0}"/>
                  </a:ext>
                </a:extLst>
              </p:cNvPr>
              <p:cNvSpPr/>
              <p:nvPr/>
            </p:nvSpPr>
            <p:spPr>
              <a:xfrm>
                <a:off x="9652203" y="2460590"/>
                <a:ext cx="816217" cy="762571"/>
              </a:xfrm>
              <a:prstGeom prst="rect">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BCA6394B-9ECD-EEE6-5AA5-011716D4D060}"/>
                  </a:ext>
                </a:extLst>
              </p:cNvPr>
              <p:cNvSpPr txBox="1"/>
              <p:nvPr/>
            </p:nvSpPr>
            <p:spPr>
              <a:xfrm>
                <a:off x="9666044" y="2214809"/>
                <a:ext cx="941701"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OpenAI</a:t>
                </a:r>
              </a:p>
            </p:txBody>
          </p:sp>
          <p:pic>
            <p:nvPicPr>
              <p:cNvPr id="125" name="Graphic 124">
                <a:extLst>
                  <a:ext uri="{FF2B5EF4-FFF2-40B4-BE49-F238E27FC236}">
                    <a16:creationId xmlns:a16="http://schemas.microsoft.com/office/drawing/2014/main" id="{19FE9FCB-390C-71C3-D47C-A903279A3D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0630" y="2550950"/>
                <a:ext cx="272221" cy="281306"/>
              </a:xfrm>
              <a:prstGeom prst="rect">
                <a:avLst/>
              </a:prstGeom>
            </p:spPr>
          </p:pic>
        </p:grpSp>
        <p:sp>
          <p:nvSpPr>
            <p:cNvPr id="24" name="TextBox 23">
              <a:extLst>
                <a:ext uri="{FF2B5EF4-FFF2-40B4-BE49-F238E27FC236}">
                  <a16:creationId xmlns:a16="http://schemas.microsoft.com/office/drawing/2014/main" id="{99289457-F64F-FCFA-ABEA-198C801CC98A}"/>
                </a:ext>
              </a:extLst>
            </p:cNvPr>
            <p:cNvSpPr txBox="1"/>
            <p:nvPr/>
          </p:nvSpPr>
          <p:spPr>
            <a:xfrm>
              <a:off x="5707376" y="1042183"/>
              <a:ext cx="1180600" cy="232791"/>
            </a:xfrm>
            <a:prstGeom prst="roundRect">
              <a:avLst/>
            </a:prstGeom>
            <a:solidFill>
              <a:srgbClr val="FFFFFF"/>
            </a:solidFill>
          </p:spPr>
          <p:txBody>
            <a:bodyPr wrap="none" lIns="91440" rIns="91440" rtlCol="0">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3802DB"/>
                  </a:solidFill>
                  <a:effectLst/>
                  <a:uLnTx/>
                  <a:uFillTx/>
                  <a:latin typeface="Segoe UI Semibold"/>
                </a:rPr>
                <a:t>Cloud Services</a:t>
              </a:r>
            </a:p>
          </p:txBody>
        </p:sp>
        <p:cxnSp>
          <p:nvCxnSpPr>
            <p:cNvPr id="25" name="Straight Connector 24">
              <a:extLst>
                <a:ext uri="{FF2B5EF4-FFF2-40B4-BE49-F238E27FC236}">
                  <a16:creationId xmlns:a16="http://schemas.microsoft.com/office/drawing/2014/main" id="{FD997FD1-4AF7-A877-B813-225D98290CB6}"/>
                </a:ext>
              </a:extLst>
            </p:cNvPr>
            <p:cNvCxnSpPr>
              <a:cxnSpLocks/>
            </p:cNvCxnSpPr>
            <p:nvPr/>
          </p:nvCxnSpPr>
          <p:spPr>
            <a:xfrm flipV="1">
              <a:off x="4759476" y="2144268"/>
              <a:ext cx="0" cy="2139839"/>
            </a:xfrm>
            <a:prstGeom prst="line">
              <a:avLst/>
            </a:prstGeom>
            <a:noFill/>
            <a:ln w="12700" cap="flat" cmpd="sng" algn="ctr">
              <a:solidFill>
                <a:srgbClr val="C039C4"/>
              </a:solidFill>
              <a:prstDash val="solid"/>
              <a:headEnd type="none" w="med" len="med"/>
              <a:tailEnd type="none" w="med" len="med"/>
            </a:ln>
            <a:effectLst/>
          </p:spPr>
        </p:cxnSp>
        <p:sp>
          <p:nvSpPr>
            <p:cNvPr id="26" name="Rounded Rectangle 56">
              <a:extLst>
                <a:ext uri="{FF2B5EF4-FFF2-40B4-BE49-F238E27FC236}">
                  <a16:creationId xmlns:a16="http://schemas.microsoft.com/office/drawing/2014/main" id="{2CBE595C-24AC-D48C-CEAE-94CC0779B2B1}"/>
                </a:ext>
              </a:extLst>
            </p:cNvPr>
            <p:cNvSpPr/>
            <p:nvPr/>
          </p:nvSpPr>
          <p:spPr>
            <a:xfrm>
              <a:off x="4978692" y="4531649"/>
              <a:ext cx="26478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AAA8124B-3492-3FBE-ADA6-8CCD4D62AA6E}"/>
                </a:ext>
              </a:extLst>
            </p:cNvPr>
            <p:cNvSpPr txBox="1"/>
            <p:nvPr/>
          </p:nvSpPr>
          <p:spPr>
            <a:xfrm>
              <a:off x="5099230" y="4547820"/>
              <a:ext cx="2423364"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Payment Service</a:t>
              </a:r>
            </a:p>
          </p:txBody>
        </p:sp>
        <p:sp>
          <p:nvSpPr>
            <p:cNvPr id="28" name="Rounded Rectangle 55">
              <a:extLst>
                <a:ext uri="{FF2B5EF4-FFF2-40B4-BE49-F238E27FC236}">
                  <a16:creationId xmlns:a16="http://schemas.microsoft.com/office/drawing/2014/main" id="{D73987ED-D228-C053-5096-63F9955ED70B}"/>
                </a:ext>
              </a:extLst>
            </p:cNvPr>
            <p:cNvSpPr/>
            <p:nvPr/>
          </p:nvSpPr>
          <p:spPr>
            <a:xfrm>
              <a:off x="5692425" y="4798437"/>
              <a:ext cx="1220384" cy="239082"/>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29" name="Rounded Rectangle 32">
              <a:extLst>
                <a:ext uri="{FF2B5EF4-FFF2-40B4-BE49-F238E27FC236}">
                  <a16:creationId xmlns:a16="http://schemas.microsoft.com/office/drawing/2014/main" id="{35EA69F9-BC46-46A1-8CEE-3B91BBF4117F}"/>
                </a:ext>
              </a:extLst>
            </p:cNvPr>
            <p:cNvSpPr/>
            <p:nvPr/>
          </p:nvSpPr>
          <p:spPr>
            <a:xfrm>
              <a:off x="4986607" y="177301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30" name="Rounded Rectangle 179">
              <a:extLst>
                <a:ext uri="{FF2B5EF4-FFF2-40B4-BE49-F238E27FC236}">
                  <a16:creationId xmlns:a16="http://schemas.microsoft.com/office/drawing/2014/main" id="{8CD656B9-5068-6647-9183-B15EE60BD644}"/>
                </a:ext>
              </a:extLst>
            </p:cNvPr>
            <p:cNvSpPr/>
            <p:nvPr/>
          </p:nvSpPr>
          <p:spPr>
            <a:xfrm>
              <a:off x="6583862" y="2032332"/>
              <a:ext cx="945128" cy="238923"/>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194F8CC-0530-84D3-7E68-4E51BDBA971E}"/>
                </a:ext>
              </a:extLst>
            </p:cNvPr>
            <p:cNvSpPr txBox="1"/>
            <p:nvPr/>
          </p:nvSpPr>
          <p:spPr>
            <a:xfrm>
              <a:off x="6821946" y="2044071"/>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2" name="Picture 4">
              <a:extLst>
                <a:ext uri="{FF2B5EF4-FFF2-40B4-BE49-F238E27FC236}">
                  <a16:creationId xmlns:a16="http://schemas.microsoft.com/office/drawing/2014/main" id="{34D7E1F7-230D-C3EC-4788-ADC0ED04943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070220"/>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71D8CD7-B4BE-1719-883D-68998D7005CD}"/>
                </a:ext>
              </a:extLst>
            </p:cNvPr>
            <p:cNvSpPr txBox="1"/>
            <p:nvPr/>
          </p:nvSpPr>
          <p:spPr>
            <a:xfrm>
              <a:off x="5112773" y="1789182"/>
              <a:ext cx="241621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Identity Service</a:t>
              </a:r>
            </a:p>
          </p:txBody>
        </p:sp>
        <p:sp>
          <p:nvSpPr>
            <p:cNvPr id="34" name="Rounded Rectangle 12">
              <a:extLst>
                <a:ext uri="{FF2B5EF4-FFF2-40B4-BE49-F238E27FC236}">
                  <a16:creationId xmlns:a16="http://schemas.microsoft.com/office/drawing/2014/main" id="{5F5DF17A-1963-8450-E091-A54FC75D1469}"/>
                </a:ext>
              </a:extLst>
            </p:cNvPr>
            <p:cNvSpPr/>
            <p:nvPr/>
          </p:nvSpPr>
          <p:spPr>
            <a:xfrm>
              <a:off x="5116578" y="2026190"/>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35" name="Straight Arrow Connector 34">
              <a:extLst>
                <a:ext uri="{FF2B5EF4-FFF2-40B4-BE49-F238E27FC236}">
                  <a16:creationId xmlns:a16="http://schemas.microsoft.com/office/drawing/2014/main" id="{C46A7402-BF1A-E2D7-571D-2B3AC93E9ED3}"/>
                </a:ext>
              </a:extLst>
            </p:cNvPr>
            <p:cNvCxnSpPr>
              <a:cxnSpLocks/>
            </p:cNvCxnSpPr>
            <p:nvPr/>
          </p:nvCxnSpPr>
          <p:spPr>
            <a:xfrm>
              <a:off x="6327641" y="2142481"/>
              <a:ext cx="250361" cy="2927"/>
            </a:xfrm>
            <a:prstGeom prst="straightConnector1">
              <a:avLst/>
            </a:prstGeom>
            <a:noFill/>
            <a:ln w="12700" cap="flat" cmpd="sng" algn="ctr">
              <a:solidFill>
                <a:srgbClr val="C039C4"/>
              </a:solidFill>
              <a:prstDash val="solid"/>
              <a:headEnd type="none" w="med" len="med"/>
              <a:tailEnd type="arrow" w="med" len="med"/>
            </a:ln>
            <a:effectLst/>
          </p:spPr>
        </p:cxnSp>
        <p:sp>
          <p:nvSpPr>
            <p:cNvPr id="36" name="Rounded Rectangle 193">
              <a:extLst>
                <a:ext uri="{FF2B5EF4-FFF2-40B4-BE49-F238E27FC236}">
                  <a16:creationId xmlns:a16="http://schemas.microsoft.com/office/drawing/2014/main" id="{316518A7-A731-73B5-38B6-19EF85F0855F}"/>
                </a:ext>
              </a:extLst>
            </p:cNvPr>
            <p:cNvSpPr/>
            <p:nvPr/>
          </p:nvSpPr>
          <p:spPr>
            <a:xfrm>
              <a:off x="6583862" y="2653715"/>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813E80FD-068B-381C-BB9F-8AACCEC34E28}"/>
                </a:ext>
              </a:extLst>
            </p:cNvPr>
            <p:cNvSpPr txBox="1"/>
            <p:nvPr/>
          </p:nvSpPr>
          <p:spPr>
            <a:xfrm>
              <a:off x="6821946" y="2665454"/>
              <a:ext cx="733572"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38" name="Picture 4">
              <a:extLst>
                <a:ext uri="{FF2B5EF4-FFF2-40B4-BE49-F238E27FC236}">
                  <a16:creationId xmlns:a16="http://schemas.microsoft.com/office/drawing/2014/main" id="{941FD8CF-C356-FA2B-8A46-40192D5DA97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2691603"/>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8D2932D-FD44-142E-A634-E3FA4213F7C8}"/>
                </a:ext>
              </a:extLst>
            </p:cNvPr>
            <p:cNvSpPr txBox="1"/>
            <p:nvPr/>
          </p:nvSpPr>
          <p:spPr>
            <a:xfrm>
              <a:off x="5128394" y="2410566"/>
              <a:ext cx="2393600"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Catalog Service</a:t>
              </a:r>
            </a:p>
          </p:txBody>
        </p:sp>
        <p:cxnSp>
          <p:nvCxnSpPr>
            <p:cNvPr id="40" name="Straight Arrow Connector 39">
              <a:extLst>
                <a:ext uri="{FF2B5EF4-FFF2-40B4-BE49-F238E27FC236}">
                  <a16:creationId xmlns:a16="http://schemas.microsoft.com/office/drawing/2014/main" id="{C8712E9D-B9C1-9403-3F60-E744E30E53C5}"/>
                </a:ext>
              </a:extLst>
            </p:cNvPr>
            <p:cNvCxnSpPr>
              <a:cxnSpLocks/>
            </p:cNvCxnSpPr>
            <p:nvPr/>
          </p:nvCxnSpPr>
          <p:spPr>
            <a:xfrm>
              <a:off x="6327641" y="2763865"/>
              <a:ext cx="250361" cy="3250"/>
            </a:xfrm>
            <a:prstGeom prst="straightConnector1">
              <a:avLst/>
            </a:prstGeom>
            <a:noFill/>
            <a:ln w="12700" cap="flat" cmpd="sng" algn="ctr">
              <a:solidFill>
                <a:srgbClr val="C039C4"/>
              </a:solidFill>
              <a:prstDash val="solid"/>
              <a:headEnd type="none" w="med" len="med"/>
              <a:tailEnd type="arrow" w="med" len="med"/>
            </a:ln>
            <a:effectLst/>
          </p:spPr>
        </p:cxnSp>
        <p:sp>
          <p:nvSpPr>
            <p:cNvPr id="41" name="Rounded Rectangle 209">
              <a:extLst>
                <a:ext uri="{FF2B5EF4-FFF2-40B4-BE49-F238E27FC236}">
                  <a16:creationId xmlns:a16="http://schemas.microsoft.com/office/drawing/2014/main" id="{F323F2A9-AA36-A4F8-C4F8-05AA307D2D25}"/>
                </a:ext>
              </a:extLst>
            </p:cNvPr>
            <p:cNvSpPr/>
            <p:nvPr/>
          </p:nvSpPr>
          <p:spPr>
            <a:xfrm>
              <a:off x="4984621" y="3905082"/>
              <a:ext cx="2646150" cy="563736"/>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42" name="Rounded Rectangle 213">
              <a:extLst>
                <a:ext uri="{FF2B5EF4-FFF2-40B4-BE49-F238E27FC236}">
                  <a16:creationId xmlns:a16="http://schemas.microsoft.com/office/drawing/2014/main" id="{FA7F9ABD-0ECB-FBD2-25D6-988000181B9A}"/>
                </a:ext>
              </a:extLst>
            </p:cNvPr>
            <p:cNvSpPr/>
            <p:nvPr/>
          </p:nvSpPr>
          <p:spPr>
            <a:xfrm>
              <a:off x="6583862" y="4164402"/>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pic>
          <p:nvPicPr>
            <p:cNvPr id="43" name="Graphic 42">
              <a:extLst>
                <a:ext uri="{FF2B5EF4-FFF2-40B4-BE49-F238E27FC236}">
                  <a16:creationId xmlns:a16="http://schemas.microsoft.com/office/drawing/2014/main" id="{A884C6DE-012B-9D41-81C8-143F2C37A0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667" y="4203075"/>
              <a:ext cx="158044" cy="161576"/>
            </a:xfrm>
            <a:prstGeom prst="rect">
              <a:avLst/>
            </a:prstGeom>
          </p:spPr>
        </p:pic>
        <p:sp>
          <p:nvSpPr>
            <p:cNvPr id="44" name="TextBox 43">
              <a:extLst>
                <a:ext uri="{FF2B5EF4-FFF2-40B4-BE49-F238E27FC236}">
                  <a16:creationId xmlns:a16="http://schemas.microsoft.com/office/drawing/2014/main" id="{1CFD851F-20D8-575B-FF83-3B9708448D1C}"/>
                </a:ext>
              </a:extLst>
            </p:cNvPr>
            <p:cNvSpPr txBox="1"/>
            <p:nvPr/>
          </p:nvSpPr>
          <p:spPr>
            <a:xfrm>
              <a:off x="6821946" y="4176141"/>
              <a:ext cx="510811"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Redis</a:t>
              </a:r>
            </a:p>
          </p:txBody>
        </p:sp>
        <p:sp>
          <p:nvSpPr>
            <p:cNvPr id="45" name="TextBox 44">
              <a:extLst>
                <a:ext uri="{FF2B5EF4-FFF2-40B4-BE49-F238E27FC236}">
                  <a16:creationId xmlns:a16="http://schemas.microsoft.com/office/drawing/2014/main" id="{A190E74F-A57E-EE6E-DF93-66FAF8641C43}"/>
                </a:ext>
              </a:extLst>
            </p:cNvPr>
            <p:cNvSpPr txBox="1"/>
            <p:nvPr/>
          </p:nvSpPr>
          <p:spPr>
            <a:xfrm>
              <a:off x="5634252" y="3921254"/>
              <a:ext cx="1357537"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Basket Service</a:t>
              </a:r>
            </a:p>
          </p:txBody>
        </p:sp>
        <p:sp>
          <p:nvSpPr>
            <p:cNvPr id="46" name="Rounded Rectangle 208">
              <a:extLst>
                <a:ext uri="{FF2B5EF4-FFF2-40B4-BE49-F238E27FC236}">
                  <a16:creationId xmlns:a16="http://schemas.microsoft.com/office/drawing/2014/main" id="{0A650C34-0D91-DE9E-C2BE-8231F531FC45}"/>
                </a:ext>
              </a:extLst>
            </p:cNvPr>
            <p:cNvSpPr/>
            <p:nvPr/>
          </p:nvSpPr>
          <p:spPr>
            <a:xfrm>
              <a:off x="5116578" y="4158260"/>
              <a:ext cx="1211063" cy="239082"/>
            </a:xfrm>
            <a:prstGeom prst="roundRect">
              <a:avLst>
                <a:gd name="adj" fmla="val 28128"/>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    Basket API</a:t>
              </a:r>
            </a:p>
          </p:txBody>
        </p:sp>
        <p:sp>
          <p:nvSpPr>
            <p:cNvPr id="47" name="Oval 46">
              <a:extLst>
                <a:ext uri="{FF2B5EF4-FFF2-40B4-BE49-F238E27FC236}">
                  <a16:creationId xmlns:a16="http://schemas.microsoft.com/office/drawing/2014/main" id="{055ED25C-9FE8-3B10-A566-D0F74476664C}"/>
                </a:ext>
              </a:extLst>
            </p:cNvPr>
            <p:cNvSpPr/>
            <p:nvPr/>
          </p:nvSpPr>
          <p:spPr>
            <a:xfrm>
              <a:off x="5160701" y="4155029"/>
              <a:ext cx="237236" cy="242538"/>
            </a:xfrm>
            <a:prstGeom prst="ellipse">
              <a:avLst/>
            </a:prstGeom>
            <a:solidFill>
              <a:srgbClr val="ECE9EF"/>
            </a:solidFill>
            <a:ln w="12700" cap="flat" cmpd="sng" algn="ctr">
              <a:solidFill>
                <a:srgbClr val="3802DB"/>
              </a:solidFill>
              <a:prstDash val="solid"/>
            </a:ln>
            <a:effectLst>
              <a:outerShdw blurRad="88900" dist="508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7D3D5DD2-0A03-54A3-8D4C-F7BEBA4E13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9993" y="4234284"/>
              <a:ext cx="185615" cy="77092"/>
            </a:xfrm>
            <a:prstGeom prst="rect">
              <a:avLst/>
            </a:prstGeom>
          </p:spPr>
        </p:pic>
        <p:cxnSp>
          <p:nvCxnSpPr>
            <p:cNvPr id="49" name="Straight Arrow Connector 48">
              <a:extLst>
                <a:ext uri="{FF2B5EF4-FFF2-40B4-BE49-F238E27FC236}">
                  <a16:creationId xmlns:a16="http://schemas.microsoft.com/office/drawing/2014/main" id="{1358AEAF-6657-9E10-3444-D2CEEC47A55A}"/>
                </a:ext>
              </a:extLst>
            </p:cNvPr>
            <p:cNvCxnSpPr>
              <a:cxnSpLocks/>
            </p:cNvCxnSpPr>
            <p:nvPr/>
          </p:nvCxnSpPr>
          <p:spPr>
            <a:xfrm>
              <a:off x="6321245" y="4277802"/>
              <a:ext cx="256757" cy="0"/>
            </a:xfrm>
            <a:prstGeom prst="straightConnector1">
              <a:avLst/>
            </a:prstGeom>
            <a:noFill/>
            <a:ln w="12700" cap="flat" cmpd="sng" algn="ctr">
              <a:solidFill>
                <a:srgbClr val="C039C4"/>
              </a:solidFill>
              <a:prstDash val="solid"/>
              <a:headEnd type="none" w="med" len="med"/>
              <a:tailEnd type="arrow" w="med" len="med"/>
            </a:ln>
            <a:effectLst/>
          </p:spPr>
        </p:cxnSp>
        <p:sp>
          <p:nvSpPr>
            <p:cNvPr id="50" name="Rounded Rectangle 96">
              <a:extLst>
                <a:ext uri="{FF2B5EF4-FFF2-40B4-BE49-F238E27FC236}">
                  <a16:creationId xmlns:a16="http://schemas.microsoft.com/office/drawing/2014/main" id="{14A26276-8F93-3543-153E-33B16ADBF089}"/>
                </a:ext>
              </a:extLst>
            </p:cNvPr>
            <p:cNvSpPr/>
            <p:nvPr/>
          </p:nvSpPr>
          <p:spPr>
            <a:xfrm>
              <a:off x="4986607" y="5638298"/>
              <a:ext cx="2646150" cy="563736"/>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51" name="Rounded Rectangle 100">
              <a:extLst>
                <a:ext uri="{FF2B5EF4-FFF2-40B4-BE49-F238E27FC236}">
                  <a16:creationId xmlns:a16="http://schemas.microsoft.com/office/drawing/2014/main" id="{05077EE2-CAAD-732F-6526-EC8BD012D6CC}"/>
                </a:ext>
              </a:extLst>
            </p:cNvPr>
            <p:cNvSpPr/>
            <p:nvPr/>
          </p:nvSpPr>
          <p:spPr>
            <a:xfrm>
              <a:off x="6578002" y="5894469"/>
              <a:ext cx="945128" cy="238923"/>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4E4DD777-8AC4-12E5-C03B-A7D5818FBAEF}"/>
                </a:ext>
              </a:extLst>
            </p:cNvPr>
            <p:cNvSpPr txBox="1"/>
            <p:nvPr/>
          </p:nvSpPr>
          <p:spPr>
            <a:xfrm>
              <a:off x="6801024" y="5906208"/>
              <a:ext cx="748265" cy="215444"/>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ysClr val="windowText" lastClr="000000"/>
                  </a:solidFill>
                  <a:effectLst/>
                  <a:uLnTx/>
                  <a:uFillTx/>
                  <a:latin typeface="Segoe UI Semibold"/>
                  <a:cs typeface="Calibri" panose="020F0502020204030204" pitchFamily="34" charset="0"/>
                </a:rPr>
                <a:t>PostgreSQL</a:t>
              </a:r>
            </a:p>
          </p:txBody>
        </p:sp>
        <p:pic>
          <p:nvPicPr>
            <p:cNvPr id="53" name="Picture 4">
              <a:extLst>
                <a:ext uri="{FF2B5EF4-FFF2-40B4-BE49-F238E27FC236}">
                  <a16:creationId xmlns:a16="http://schemas.microsoft.com/office/drawing/2014/main" id="{0CC3A541-F13F-0782-E400-F80AD78906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0149" y="5932357"/>
              <a:ext cx="154703" cy="16314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F080AC8-8EED-9B0B-35D0-B868C81C0F0A}"/>
                </a:ext>
              </a:extLst>
            </p:cNvPr>
            <p:cNvSpPr txBox="1"/>
            <p:nvPr/>
          </p:nvSpPr>
          <p:spPr>
            <a:xfrm>
              <a:off x="5160701" y="5647845"/>
              <a:ext cx="2416681" cy="230832"/>
            </a:xfrm>
            <a:prstGeom prst="rect">
              <a:avLst/>
            </a:prstGeom>
            <a:noFill/>
            <a:ln>
              <a:noFill/>
            </a:ln>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a:rPr>
                <a:t>Webhooks Service</a:t>
              </a:r>
            </a:p>
          </p:txBody>
        </p:sp>
        <p:sp>
          <p:nvSpPr>
            <p:cNvPr id="55" name="Rounded Rectangle 93">
              <a:extLst>
                <a:ext uri="{FF2B5EF4-FFF2-40B4-BE49-F238E27FC236}">
                  <a16:creationId xmlns:a16="http://schemas.microsoft.com/office/drawing/2014/main" id="{57ED721A-81AB-9214-A428-8CFC54129C68}"/>
                </a:ext>
              </a:extLst>
            </p:cNvPr>
            <p:cNvSpPr/>
            <p:nvPr/>
          </p:nvSpPr>
          <p:spPr>
            <a:xfrm>
              <a:off x="5116578" y="5889618"/>
              <a:ext cx="1211063" cy="239082"/>
            </a:xfrm>
            <a:prstGeom prst="roundRect">
              <a:avLst>
                <a:gd name="adj" fmla="val 26229"/>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Webhooks API</a:t>
              </a:r>
            </a:p>
          </p:txBody>
        </p:sp>
        <p:cxnSp>
          <p:nvCxnSpPr>
            <p:cNvPr id="56" name="Straight Arrow Connector 55">
              <a:extLst>
                <a:ext uri="{FF2B5EF4-FFF2-40B4-BE49-F238E27FC236}">
                  <a16:creationId xmlns:a16="http://schemas.microsoft.com/office/drawing/2014/main" id="{42DEDB21-40E8-6073-B49A-4D8023AEE78D}"/>
                </a:ext>
              </a:extLst>
            </p:cNvPr>
            <p:cNvCxnSpPr>
              <a:cxnSpLocks/>
              <a:endCxn id="51" idx="1"/>
            </p:cNvCxnSpPr>
            <p:nvPr/>
          </p:nvCxnSpPr>
          <p:spPr>
            <a:xfrm flipV="1">
              <a:off x="6327641" y="6013931"/>
              <a:ext cx="250361" cy="1984"/>
            </a:xfrm>
            <a:prstGeom prst="straightConnector1">
              <a:avLst/>
            </a:prstGeom>
            <a:noFill/>
            <a:ln w="12700" cap="flat" cmpd="sng" algn="ctr">
              <a:solidFill>
                <a:srgbClr val="C039C4"/>
              </a:solidFill>
              <a:prstDash val="solid"/>
              <a:headEnd type="none" w="med" len="med"/>
              <a:tailEnd type="arrow" w="med" len="med"/>
            </a:ln>
            <a:effectLst/>
          </p:spPr>
        </p:cxnSp>
        <p:grpSp>
          <p:nvGrpSpPr>
            <p:cNvPr id="57" name="Group 56">
              <a:extLst>
                <a:ext uri="{FF2B5EF4-FFF2-40B4-BE49-F238E27FC236}">
                  <a16:creationId xmlns:a16="http://schemas.microsoft.com/office/drawing/2014/main" id="{97F1B4E1-EA45-CE39-A972-B23CACEB648E}"/>
                </a:ext>
              </a:extLst>
            </p:cNvPr>
            <p:cNvGrpSpPr/>
            <p:nvPr/>
          </p:nvGrpSpPr>
          <p:grpSpPr>
            <a:xfrm>
              <a:off x="3566150" y="5639891"/>
              <a:ext cx="1025866" cy="562143"/>
              <a:chOff x="3546073" y="5639891"/>
              <a:chExt cx="1025866" cy="562143"/>
            </a:xfrm>
          </p:grpSpPr>
          <p:pic>
            <p:nvPicPr>
              <p:cNvPr id="118" name="Graphic 117">
                <a:extLst>
                  <a:ext uri="{FF2B5EF4-FFF2-40B4-BE49-F238E27FC236}">
                    <a16:creationId xmlns:a16="http://schemas.microsoft.com/office/drawing/2014/main" id="{177AD41E-F503-CD68-FB63-CE382C3754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41054" y="5899920"/>
                <a:ext cx="234261" cy="234514"/>
              </a:xfrm>
              <a:prstGeom prst="rect">
                <a:avLst/>
              </a:prstGeom>
            </p:spPr>
          </p:pic>
          <p:sp>
            <p:nvSpPr>
              <p:cNvPr id="119" name="TextBox 118">
                <a:extLst>
                  <a:ext uri="{FF2B5EF4-FFF2-40B4-BE49-F238E27FC236}">
                    <a16:creationId xmlns:a16="http://schemas.microsoft.com/office/drawing/2014/main" id="{20548E7C-21BB-7FD0-109A-7A0FDF012370}"/>
                  </a:ext>
                </a:extLst>
              </p:cNvPr>
              <p:cNvSpPr txBox="1"/>
              <p:nvPr/>
            </p:nvSpPr>
            <p:spPr>
              <a:xfrm>
                <a:off x="3546073" y="5657675"/>
                <a:ext cx="1025866" cy="215444"/>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Webhook Client</a:t>
                </a:r>
              </a:p>
            </p:txBody>
          </p:sp>
          <p:sp>
            <p:nvSpPr>
              <p:cNvPr id="120" name="Rounded Rectangle 121">
                <a:extLst>
                  <a:ext uri="{FF2B5EF4-FFF2-40B4-BE49-F238E27FC236}">
                    <a16:creationId xmlns:a16="http://schemas.microsoft.com/office/drawing/2014/main" id="{EFB567DD-A060-54DE-71D8-8B72517833E3}"/>
                  </a:ext>
                </a:extLst>
              </p:cNvPr>
              <p:cNvSpPr/>
              <p:nvPr/>
            </p:nvSpPr>
            <p:spPr>
              <a:xfrm>
                <a:off x="3585739" y="5639891"/>
                <a:ext cx="946865" cy="562143"/>
              </a:xfrm>
              <a:prstGeom prst="roundRect">
                <a:avLst>
                  <a:gd name="adj" fmla="val 14755"/>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sp>
          <p:nvSpPr>
            <p:cNvPr id="58" name="TextBox 57">
              <a:extLst>
                <a:ext uri="{FF2B5EF4-FFF2-40B4-BE49-F238E27FC236}">
                  <a16:creationId xmlns:a16="http://schemas.microsoft.com/office/drawing/2014/main" id="{00E8D119-EF94-7CC4-4F58-3935C9E676C2}"/>
                </a:ext>
              </a:extLst>
            </p:cNvPr>
            <p:cNvSpPr txBox="1"/>
            <p:nvPr/>
          </p:nvSpPr>
          <p:spPr>
            <a:xfrm>
              <a:off x="3516941" y="5395513"/>
              <a:ext cx="5506441"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Admin Services</a:t>
              </a:r>
            </a:p>
          </p:txBody>
        </p:sp>
        <p:cxnSp>
          <p:nvCxnSpPr>
            <p:cNvPr id="59" name="Elbow Connector 25">
              <a:extLst>
                <a:ext uri="{FF2B5EF4-FFF2-40B4-BE49-F238E27FC236}">
                  <a16:creationId xmlns:a16="http://schemas.microsoft.com/office/drawing/2014/main" id="{89665E93-C048-5660-9C18-30AAACFFE633}"/>
                </a:ext>
              </a:extLst>
            </p:cNvPr>
            <p:cNvCxnSpPr>
              <a:cxnSpLocks/>
            </p:cNvCxnSpPr>
            <p:nvPr/>
          </p:nvCxnSpPr>
          <p:spPr>
            <a:xfrm rot="5400000">
              <a:off x="7305756" y="4297458"/>
              <a:ext cx="1370415" cy="1262200"/>
            </a:xfrm>
            <a:prstGeom prst="bentConnector3">
              <a:avLst>
                <a:gd name="adj1" fmla="val 80005"/>
              </a:avLst>
            </a:prstGeom>
            <a:noFill/>
            <a:ln w="9525" cap="flat" cmpd="sng" algn="ctr">
              <a:solidFill>
                <a:srgbClr val="C039C4"/>
              </a:solidFill>
              <a:prstDash val="dash"/>
              <a:headEnd type="none" w="med" len="med"/>
              <a:tailEnd type="arrow" w="med" len="med"/>
            </a:ln>
            <a:effectLst/>
          </p:spPr>
        </p:cxnSp>
        <p:cxnSp>
          <p:nvCxnSpPr>
            <p:cNvPr id="60" name="Straight Arrow Connector 59">
              <a:extLst>
                <a:ext uri="{FF2B5EF4-FFF2-40B4-BE49-F238E27FC236}">
                  <a16:creationId xmlns:a16="http://schemas.microsoft.com/office/drawing/2014/main" id="{D0A3C750-BC19-2635-90C7-708356639FD4}"/>
                </a:ext>
              </a:extLst>
            </p:cNvPr>
            <p:cNvCxnSpPr>
              <a:cxnSpLocks/>
            </p:cNvCxnSpPr>
            <p:nvPr/>
          </p:nvCxnSpPr>
          <p:spPr>
            <a:xfrm flipV="1">
              <a:off x="4555696" y="6009159"/>
              <a:ext cx="566928" cy="0"/>
            </a:xfrm>
            <a:prstGeom prst="straightConnector1">
              <a:avLst/>
            </a:prstGeom>
            <a:noFill/>
            <a:ln w="12700" cap="flat" cmpd="sng" algn="ctr">
              <a:solidFill>
                <a:srgbClr val="C039C4"/>
              </a:solidFill>
              <a:prstDash val="solid"/>
              <a:headEnd type="none" w="med" len="med"/>
              <a:tailEnd type="arrow" w="med" len="med"/>
            </a:ln>
            <a:effectLst/>
          </p:spPr>
        </p:cxnSp>
        <p:grpSp>
          <p:nvGrpSpPr>
            <p:cNvPr id="61" name="Group 60">
              <a:extLst>
                <a:ext uri="{FF2B5EF4-FFF2-40B4-BE49-F238E27FC236}">
                  <a16:creationId xmlns:a16="http://schemas.microsoft.com/office/drawing/2014/main" id="{191F84D2-20D6-6765-38A4-CF954599161E}"/>
                </a:ext>
              </a:extLst>
            </p:cNvPr>
            <p:cNvGrpSpPr/>
            <p:nvPr/>
          </p:nvGrpSpPr>
          <p:grpSpPr>
            <a:xfrm>
              <a:off x="7956303" y="5638298"/>
              <a:ext cx="991033" cy="563736"/>
              <a:chOff x="7936226" y="5638298"/>
              <a:chExt cx="991033" cy="563736"/>
            </a:xfrm>
          </p:grpSpPr>
          <p:pic>
            <p:nvPicPr>
              <p:cNvPr id="115" name="Graphic 114">
                <a:extLst>
                  <a:ext uri="{FF2B5EF4-FFF2-40B4-BE49-F238E27FC236}">
                    <a16:creationId xmlns:a16="http://schemas.microsoft.com/office/drawing/2014/main" id="{12139A6C-5A5A-9984-0A78-BC7E39BF6D8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37344" y="5908172"/>
                <a:ext cx="221316" cy="226262"/>
              </a:xfrm>
              <a:prstGeom prst="rect">
                <a:avLst/>
              </a:prstGeom>
            </p:spPr>
          </p:pic>
          <p:sp>
            <p:nvSpPr>
              <p:cNvPr id="116" name="TextBox 115">
                <a:extLst>
                  <a:ext uri="{FF2B5EF4-FFF2-40B4-BE49-F238E27FC236}">
                    <a16:creationId xmlns:a16="http://schemas.microsoft.com/office/drawing/2014/main" id="{E8346625-1C5D-8018-8BA5-290CEE04C220}"/>
                  </a:ext>
                </a:extLst>
              </p:cNvPr>
              <p:cNvSpPr txBox="1"/>
              <p:nvPr/>
            </p:nvSpPr>
            <p:spPr>
              <a:xfrm>
                <a:off x="7936226" y="5673510"/>
                <a:ext cx="9910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rPr>
                  <a:t>Observability</a:t>
                </a:r>
              </a:p>
            </p:txBody>
          </p:sp>
          <p:sp>
            <p:nvSpPr>
              <p:cNvPr id="117" name="Rounded Rectangle 165">
                <a:extLst>
                  <a:ext uri="{FF2B5EF4-FFF2-40B4-BE49-F238E27FC236}">
                    <a16:creationId xmlns:a16="http://schemas.microsoft.com/office/drawing/2014/main" id="{38B9BD13-5AA5-DEC6-AFA2-9FCA23129376}"/>
                  </a:ext>
                </a:extLst>
              </p:cNvPr>
              <p:cNvSpPr/>
              <p:nvPr/>
            </p:nvSpPr>
            <p:spPr>
              <a:xfrm>
                <a:off x="7956525" y="5638298"/>
                <a:ext cx="952481" cy="563736"/>
              </a:xfrm>
              <a:prstGeom prst="roundRect">
                <a:avLst>
                  <a:gd name="adj" fmla="val 11682"/>
                </a:avLst>
              </a:prstGeom>
              <a:no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grpSp>
        <p:cxnSp>
          <p:nvCxnSpPr>
            <p:cNvPr id="62" name="Straight Arrow Connector 61">
              <a:extLst>
                <a:ext uri="{FF2B5EF4-FFF2-40B4-BE49-F238E27FC236}">
                  <a16:creationId xmlns:a16="http://schemas.microsoft.com/office/drawing/2014/main" id="{E376CF12-999E-1E3E-F30D-3F124FA9FBC1}"/>
                </a:ext>
              </a:extLst>
            </p:cNvPr>
            <p:cNvCxnSpPr>
              <a:cxnSpLocks/>
            </p:cNvCxnSpPr>
            <p:nvPr/>
          </p:nvCxnSpPr>
          <p:spPr>
            <a:xfrm flipV="1">
              <a:off x="7638255" y="2616947"/>
              <a:ext cx="2034025" cy="0"/>
            </a:xfrm>
            <a:prstGeom prst="straightConnector1">
              <a:avLst/>
            </a:prstGeom>
            <a:noFill/>
            <a:ln w="12700" cap="flat" cmpd="sng" algn="ctr">
              <a:solidFill>
                <a:srgbClr val="C039C4"/>
              </a:solidFill>
              <a:prstDash val="sysDot"/>
              <a:headEnd type="none" w="med" len="med"/>
              <a:tailEnd type="arrow" w="med" len="med"/>
            </a:ln>
            <a:effectLst/>
          </p:spPr>
        </p:cxnSp>
        <p:cxnSp>
          <p:nvCxnSpPr>
            <p:cNvPr id="63" name="Straight Connector 62">
              <a:extLst>
                <a:ext uri="{FF2B5EF4-FFF2-40B4-BE49-F238E27FC236}">
                  <a16:creationId xmlns:a16="http://schemas.microsoft.com/office/drawing/2014/main" id="{4ED4FD98-BB0E-1043-2519-5ED9C42E53A6}"/>
                </a:ext>
              </a:extLst>
            </p:cNvPr>
            <p:cNvCxnSpPr>
              <a:cxnSpLocks/>
            </p:cNvCxnSpPr>
            <p:nvPr/>
          </p:nvCxnSpPr>
          <p:spPr>
            <a:xfrm flipH="1" flipV="1">
              <a:off x="7854344" y="2735579"/>
              <a:ext cx="904" cy="1006961"/>
            </a:xfrm>
            <a:prstGeom prst="line">
              <a:avLst/>
            </a:prstGeom>
            <a:noFill/>
            <a:ln w="9525" cap="flat" cmpd="sng" algn="ctr">
              <a:solidFill>
                <a:srgbClr val="C039C4"/>
              </a:solidFill>
              <a:prstDash val="dash"/>
              <a:headEnd type="none" w="med" len="med"/>
              <a:tailEnd type="none" w="med" len="med"/>
            </a:ln>
            <a:effectLst/>
          </p:spPr>
        </p:cxnSp>
        <p:cxnSp>
          <p:nvCxnSpPr>
            <p:cNvPr id="64" name="Straight Arrow Connector 63">
              <a:extLst>
                <a:ext uri="{FF2B5EF4-FFF2-40B4-BE49-F238E27FC236}">
                  <a16:creationId xmlns:a16="http://schemas.microsoft.com/office/drawing/2014/main" id="{40E440D2-7D9A-801E-8FA7-D78240BC0B46}"/>
                </a:ext>
              </a:extLst>
            </p:cNvPr>
            <p:cNvCxnSpPr>
              <a:cxnSpLocks/>
            </p:cNvCxnSpPr>
            <p:nvPr/>
          </p:nvCxnSpPr>
          <p:spPr>
            <a:xfrm>
              <a:off x="7626542" y="2735579"/>
              <a:ext cx="229304" cy="0"/>
            </a:xfrm>
            <a:prstGeom prst="straightConnector1">
              <a:avLst/>
            </a:prstGeom>
            <a:noFill/>
            <a:ln w="12700" cap="flat" cmpd="sng" algn="ctr">
              <a:solidFill>
                <a:srgbClr val="C039C4"/>
              </a:solidFill>
              <a:prstDash val="dash"/>
              <a:headEnd type="arrow" w="med" len="med"/>
              <a:tailEnd type="none" w="med" len="med"/>
            </a:ln>
            <a:effectLst/>
          </p:spPr>
        </p:cxnSp>
        <p:cxnSp>
          <p:nvCxnSpPr>
            <p:cNvPr id="65" name="Straight Arrow Connector 64">
              <a:extLst>
                <a:ext uri="{FF2B5EF4-FFF2-40B4-BE49-F238E27FC236}">
                  <a16:creationId xmlns:a16="http://schemas.microsoft.com/office/drawing/2014/main" id="{5151BFE1-D460-06DE-FA99-A5BD980B5511}"/>
                </a:ext>
              </a:extLst>
            </p:cNvPr>
            <p:cNvCxnSpPr>
              <a:cxnSpLocks/>
            </p:cNvCxnSpPr>
            <p:nvPr/>
          </p:nvCxnSpPr>
          <p:spPr>
            <a:xfrm>
              <a:off x="7626542" y="3429935"/>
              <a:ext cx="229304" cy="0"/>
            </a:xfrm>
            <a:prstGeom prst="straightConnector1">
              <a:avLst/>
            </a:prstGeom>
            <a:noFill/>
            <a:ln w="9525" cap="flat" cmpd="sng" algn="ctr">
              <a:solidFill>
                <a:srgbClr val="C039C4"/>
              </a:solidFill>
              <a:prstDash val="dash"/>
              <a:headEnd type="arrow" w="med" len="med"/>
              <a:tailEnd type="none" w="med" len="med"/>
            </a:ln>
            <a:effectLst/>
          </p:spPr>
        </p:cxnSp>
        <p:cxnSp>
          <p:nvCxnSpPr>
            <p:cNvPr id="66" name="Straight Arrow Connector 65">
              <a:extLst>
                <a:ext uri="{FF2B5EF4-FFF2-40B4-BE49-F238E27FC236}">
                  <a16:creationId xmlns:a16="http://schemas.microsoft.com/office/drawing/2014/main" id="{B6829AB3-F9D0-CF3D-B7E4-0B684DAAF04B}"/>
                </a:ext>
              </a:extLst>
            </p:cNvPr>
            <p:cNvCxnSpPr>
              <a:cxnSpLocks/>
            </p:cNvCxnSpPr>
            <p:nvPr/>
          </p:nvCxnSpPr>
          <p:spPr>
            <a:xfrm flipH="1">
              <a:off x="7851432" y="3745650"/>
              <a:ext cx="212486" cy="65"/>
            </a:xfrm>
            <a:prstGeom prst="straightConnector1">
              <a:avLst/>
            </a:prstGeom>
            <a:noFill/>
            <a:ln w="12700" cap="flat" cmpd="sng" algn="ctr">
              <a:solidFill>
                <a:srgbClr val="C039C4"/>
              </a:solidFill>
              <a:prstDash val="dash"/>
              <a:headEnd type="arrow" w="med" len="med"/>
              <a:tailEnd type="none" w="med" len="med"/>
            </a:ln>
            <a:effectLst/>
          </p:spPr>
        </p:cxnSp>
        <p:cxnSp>
          <p:nvCxnSpPr>
            <p:cNvPr id="67" name="Elbow Connector 175">
              <a:extLst>
                <a:ext uri="{FF2B5EF4-FFF2-40B4-BE49-F238E27FC236}">
                  <a16:creationId xmlns:a16="http://schemas.microsoft.com/office/drawing/2014/main" id="{E0D247E8-F4AF-8227-FE86-89D876749C4F}"/>
                </a:ext>
              </a:extLst>
            </p:cNvPr>
            <p:cNvCxnSpPr>
              <a:cxnSpLocks/>
            </p:cNvCxnSpPr>
            <p:nvPr/>
          </p:nvCxnSpPr>
          <p:spPr>
            <a:xfrm rot="5400000">
              <a:off x="8144349" y="4540038"/>
              <a:ext cx="586091" cy="1"/>
            </a:xfrm>
            <a:prstGeom prst="bentConnector3">
              <a:avLst>
                <a:gd name="adj1" fmla="val 50000"/>
              </a:avLst>
            </a:prstGeom>
            <a:noFill/>
            <a:ln w="9525" cap="flat" cmpd="sng" algn="ctr">
              <a:solidFill>
                <a:srgbClr val="C039C4"/>
              </a:solidFill>
              <a:prstDash val="dash"/>
              <a:headEnd type="arrow" w="med" len="med"/>
              <a:tailEnd type="none" w="med" len="med"/>
            </a:ln>
            <a:effectLst/>
          </p:spPr>
        </p:cxnSp>
        <p:cxnSp>
          <p:nvCxnSpPr>
            <p:cNvPr id="68" name="Elbow Connector 182">
              <a:extLst>
                <a:ext uri="{FF2B5EF4-FFF2-40B4-BE49-F238E27FC236}">
                  <a16:creationId xmlns:a16="http://schemas.microsoft.com/office/drawing/2014/main" id="{03883955-D63D-61A2-218D-7BD27D89AB3F}"/>
                </a:ext>
              </a:extLst>
            </p:cNvPr>
            <p:cNvCxnSpPr>
              <a:cxnSpLocks/>
              <a:stCxn id="126" idx="1"/>
              <a:endCxn id="41" idx="3"/>
            </p:cNvCxnSpPr>
            <p:nvPr/>
          </p:nvCxnSpPr>
          <p:spPr>
            <a:xfrm rot="10800000" flipV="1">
              <a:off x="7630771" y="3854794"/>
              <a:ext cx="441324" cy="332156"/>
            </a:xfrm>
            <a:prstGeom prst="bentConnector3">
              <a:avLst>
                <a:gd name="adj1" fmla="val 50000"/>
              </a:avLst>
            </a:prstGeom>
            <a:noFill/>
            <a:ln w="9525" cap="flat" cmpd="sng" algn="ctr">
              <a:solidFill>
                <a:srgbClr val="C039C4"/>
              </a:solidFill>
              <a:prstDash val="dash"/>
              <a:headEnd type="none" w="med" len="med"/>
              <a:tailEnd type="arrow" w="med" len="med"/>
            </a:ln>
            <a:effectLst/>
          </p:spPr>
        </p:cxnSp>
        <p:cxnSp>
          <p:nvCxnSpPr>
            <p:cNvPr id="69" name="Straight Arrow Connector 68">
              <a:extLst>
                <a:ext uri="{FF2B5EF4-FFF2-40B4-BE49-F238E27FC236}">
                  <a16:creationId xmlns:a16="http://schemas.microsoft.com/office/drawing/2014/main" id="{A53A3F5D-3601-A8F8-FC74-EECE1802DF29}"/>
                </a:ext>
              </a:extLst>
            </p:cNvPr>
            <p:cNvCxnSpPr>
              <a:cxnSpLocks/>
            </p:cNvCxnSpPr>
            <p:nvPr/>
          </p:nvCxnSpPr>
          <p:spPr>
            <a:xfrm>
              <a:off x="7625040" y="4818524"/>
              <a:ext cx="812354" cy="0"/>
            </a:xfrm>
            <a:prstGeom prst="straightConnector1">
              <a:avLst/>
            </a:prstGeom>
            <a:noFill/>
            <a:ln w="9525" cap="flat" cmpd="sng" algn="ctr">
              <a:solidFill>
                <a:srgbClr val="C039C4"/>
              </a:solidFill>
              <a:prstDash val="dash"/>
              <a:headEnd type="arrow" w="med" len="med"/>
              <a:tailEnd type="none" w="med" len="med"/>
            </a:ln>
            <a:effectLst/>
          </p:spPr>
        </p:cxnSp>
        <p:sp>
          <p:nvSpPr>
            <p:cNvPr id="70" name="Rounded Rectangle 94">
              <a:extLst>
                <a:ext uri="{FF2B5EF4-FFF2-40B4-BE49-F238E27FC236}">
                  <a16:creationId xmlns:a16="http://schemas.microsoft.com/office/drawing/2014/main" id="{9B9E7E0F-DF87-07CC-EF0E-F82CDC2D6F94}"/>
                </a:ext>
              </a:extLst>
            </p:cNvPr>
            <p:cNvSpPr/>
            <p:nvPr/>
          </p:nvSpPr>
          <p:spPr>
            <a:xfrm>
              <a:off x="3502622" y="1970133"/>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78BEE6E6-97D0-002C-A388-A0E8C01EA371}"/>
                </a:ext>
              </a:extLst>
            </p:cNvPr>
            <p:cNvSpPr/>
            <p:nvPr/>
          </p:nvSpPr>
          <p:spPr>
            <a:xfrm>
              <a:off x="3605816" y="2462060"/>
              <a:ext cx="960120" cy="492047"/>
            </a:xfrm>
            <a:prstGeom prst="roundRect">
              <a:avLst>
                <a:gd name="adj" fmla="val 15507"/>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72" name="Oval 71">
              <a:extLst>
                <a:ext uri="{FF2B5EF4-FFF2-40B4-BE49-F238E27FC236}">
                  <a16:creationId xmlns:a16="http://schemas.microsoft.com/office/drawing/2014/main" id="{B941210A-C826-4483-6475-84F6F363AA68}"/>
                </a:ext>
              </a:extLst>
            </p:cNvPr>
            <p:cNvSpPr/>
            <p:nvPr/>
          </p:nvSpPr>
          <p:spPr>
            <a:xfrm>
              <a:off x="3959644" y="2305240"/>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73" name="Picture 2">
              <a:extLst>
                <a:ext uri="{FF2B5EF4-FFF2-40B4-BE49-F238E27FC236}">
                  <a16:creationId xmlns:a16="http://schemas.microsoft.com/office/drawing/2014/main" id="{E450AE13-B341-58FF-118E-732AFC59E94F}"/>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988918" y="2339803"/>
              <a:ext cx="186019" cy="186019"/>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8D9F35DC-9E39-6BCB-E624-47AFF48AFB1A}"/>
                </a:ext>
              </a:extLst>
            </p:cNvPr>
            <p:cNvGrpSpPr/>
            <p:nvPr/>
          </p:nvGrpSpPr>
          <p:grpSpPr>
            <a:xfrm>
              <a:off x="3502622" y="3354467"/>
              <a:ext cx="1143000" cy="1143000"/>
              <a:chOff x="3482545" y="3354467"/>
              <a:chExt cx="1143000" cy="1143000"/>
            </a:xfrm>
          </p:grpSpPr>
          <p:sp>
            <p:nvSpPr>
              <p:cNvPr id="110" name="Rounded Rectangle 92">
                <a:extLst>
                  <a:ext uri="{FF2B5EF4-FFF2-40B4-BE49-F238E27FC236}">
                    <a16:creationId xmlns:a16="http://schemas.microsoft.com/office/drawing/2014/main" id="{2ADD28FF-B53A-62D0-C708-9D1930422B96}"/>
                  </a:ext>
                </a:extLst>
              </p:cNvPr>
              <p:cNvSpPr/>
              <p:nvPr/>
            </p:nvSpPr>
            <p:spPr>
              <a:xfrm>
                <a:off x="3482545" y="3354467"/>
                <a:ext cx="1143000" cy="1143000"/>
              </a:xfrm>
              <a:prstGeom prst="roundRect">
                <a:avLst>
                  <a:gd name="adj" fmla="val 6599"/>
                </a:avLst>
              </a:prstGeom>
              <a:solidFill>
                <a:srgbClr val="F5F3F6"/>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E74FE3AA-65EE-0747-276D-865866B31DAD}"/>
                  </a:ext>
                </a:extLst>
              </p:cNvPr>
              <p:cNvSpPr txBox="1"/>
              <p:nvPr/>
            </p:nvSpPr>
            <p:spPr>
              <a:xfrm>
                <a:off x="3485774" y="3392349"/>
                <a:ext cx="1113517" cy="230832"/>
              </a:xfrm>
              <a:prstGeom prst="rect">
                <a:avLst/>
              </a:prstGeom>
              <a:solidFill>
                <a:srgbClr val="F5F3F6"/>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C039C4"/>
                    </a:solidFill>
                    <a:effectLst/>
                    <a:uLnTx/>
                    <a:uFillTx/>
                    <a:latin typeface="Segoe UI Semibold"/>
                  </a:rPr>
                  <a:t>Web App</a:t>
                </a:r>
              </a:p>
            </p:txBody>
          </p:sp>
          <p:sp>
            <p:nvSpPr>
              <p:cNvPr id="112" name="Rounded Rectangle 137">
                <a:extLst>
                  <a:ext uri="{FF2B5EF4-FFF2-40B4-BE49-F238E27FC236}">
                    <a16:creationId xmlns:a16="http://schemas.microsoft.com/office/drawing/2014/main" id="{1C890BE9-C421-F854-E2A4-ECC06E5030DF}"/>
                  </a:ext>
                </a:extLst>
              </p:cNvPr>
              <p:cNvSpPr/>
              <p:nvPr/>
            </p:nvSpPr>
            <p:spPr>
              <a:xfrm>
                <a:off x="3585963" y="3836624"/>
                <a:ext cx="960120" cy="527747"/>
              </a:xfrm>
              <a:prstGeom prst="roundRect">
                <a:avLst>
                  <a:gd name="adj" fmla="val 1547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Blazor App</a:t>
                </a:r>
              </a:p>
            </p:txBody>
          </p:sp>
          <p:sp>
            <p:nvSpPr>
              <p:cNvPr id="113" name="Oval 112">
                <a:extLst>
                  <a:ext uri="{FF2B5EF4-FFF2-40B4-BE49-F238E27FC236}">
                    <a16:creationId xmlns:a16="http://schemas.microsoft.com/office/drawing/2014/main" id="{128A49FE-770C-B7F5-C41F-2DE6765EFF5A}"/>
                  </a:ext>
                </a:extLst>
              </p:cNvPr>
              <p:cNvSpPr/>
              <p:nvPr/>
            </p:nvSpPr>
            <p:spPr>
              <a:xfrm>
                <a:off x="3947329" y="3673153"/>
                <a:ext cx="237236" cy="242538"/>
              </a:xfrm>
              <a:prstGeom prst="ellipse">
                <a:avLst/>
              </a:prstGeom>
              <a:solidFill>
                <a:srgbClr val="F5F3F6"/>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114" name="Graphic 23" descr="Blazor logo">
                <a:extLst>
                  <a:ext uri="{FF2B5EF4-FFF2-40B4-BE49-F238E27FC236}">
                    <a16:creationId xmlns:a16="http://schemas.microsoft.com/office/drawing/2014/main" id="{3D6956FE-C3EF-C72B-1C93-9E82832F1A75}"/>
                  </a:ext>
                  <a:ext uri="{C183D7F6-B498-43B3-948B-1728B52AA6E4}">
                    <adec:decorative xmlns:adec="http://schemas.microsoft.com/office/drawing/2017/decorative" val="0"/>
                  </a:ext>
                </a:extLst>
              </p:cNvPr>
              <p:cNvSpPr/>
              <p:nvPr/>
            </p:nvSpPr>
            <p:spPr>
              <a:xfrm>
                <a:off x="3998416" y="3725087"/>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gradFill flip="none" rotWithShape="1">
                <a:gsLst>
                  <a:gs pos="35000">
                    <a:srgbClr val="3802DB"/>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Group 74">
              <a:extLst>
                <a:ext uri="{FF2B5EF4-FFF2-40B4-BE49-F238E27FC236}">
                  <a16:creationId xmlns:a16="http://schemas.microsoft.com/office/drawing/2014/main" id="{C140E45F-3A00-69AF-7A38-D9CCBFF47DD0}"/>
                </a:ext>
              </a:extLst>
            </p:cNvPr>
            <p:cNvGrpSpPr/>
            <p:nvPr/>
          </p:nvGrpSpPr>
          <p:grpSpPr>
            <a:xfrm>
              <a:off x="1631518" y="1973231"/>
              <a:ext cx="1143000" cy="1143000"/>
              <a:chOff x="1611441" y="1973231"/>
              <a:chExt cx="1143000" cy="1143000"/>
            </a:xfrm>
          </p:grpSpPr>
          <p:sp>
            <p:nvSpPr>
              <p:cNvPr id="102" name="Rounded Rectangle 34">
                <a:extLst>
                  <a:ext uri="{FF2B5EF4-FFF2-40B4-BE49-F238E27FC236}">
                    <a16:creationId xmlns:a16="http://schemas.microsoft.com/office/drawing/2014/main" id="{C58B5D3C-FCF8-0BCF-A827-811D06FC9505}"/>
                  </a:ext>
                </a:extLst>
              </p:cNvPr>
              <p:cNvSpPr/>
              <p:nvPr/>
            </p:nvSpPr>
            <p:spPr>
              <a:xfrm>
                <a:off x="1611441" y="1973231"/>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103" name="Rounded Rectangle 45">
                <a:extLst>
                  <a:ext uri="{FF2B5EF4-FFF2-40B4-BE49-F238E27FC236}">
                    <a16:creationId xmlns:a16="http://schemas.microsoft.com/office/drawing/2014/main" id="{793F7C0F-D923-E868-AD06-A2F3AB9930E4}"/>
                  </a:ext>
                </a:extLst>
              </p:cNvPr>
              <p:cNvSpPr/>
              <p:nvPr/>
            </p:nvSpPr>
            <p:spPr>
              <a:xfrm>
                <a:off x="1702881" y="2190247"/>
                <a:ext cx="960120" cy="778126"/>
              </a:xfrm>
              <a:prstGeom prst="roundRect">
                <a:avLst>
                  <a:gd name="adj" fmla="val 7035"/>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04" name="Oval 103">
                <a:extLst>
                  <a:ext uri="{FF2B5EF4-FFF2-40B4-BE49-F238E27FC236}">
                    <a16:creationId xmlns:a16="http://schemas.microsoft.com/office/drawing/2014/main" id="{B5E5208F-1D3C-0D42-6679-E7FD45EA80B9}"/>
                  </a:ext>
                </a:extLst>
              </p:cNvPr>
              <p:cNvSpPr/>
              <p:nvPr/>
            </p:nvSpPr>
            <p:spPr>
              <a:xfrm>
                <a:off x="2057491" y="2039032"/>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105" name="Picture 6">
                <a:extLst>
                  <a:ext uri="{FF2B5EF4-FFF2-40B4-BE49-F238E27FC236}">
                    <a16:creationId xmlns:a16="http://schemas.microsoft.com/office/drawing/2014/main" id="{7E67D27B-F654-2F4A-A77E-7513F7AF882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2102957" y="2087149"/>
                <a:ext cx="146304" cy="146304"/>
              </a:xfrm>
              <a:prstGeom prst="rect">
                <a:avLst/>
              </a:prstGeom>
              <a:solidFill>
                <a:srgbClr val="FFFFFF"/>
              </a:solidFill>
            </p:spPr>
          </p:pic>
          <p:grpSp>
            <p:nvGrpSpPr>
              <p:cNvPr id="106" name="Group 105">
                <a:extLst>
                  <a:ext uri="{FF2B5EF4-FFF2-40B4-BE49-F238E27FC236}">
                    <a16:creationId xmlns:a16="http://schemas.microsoft.com/office/drawing/2014/main" id="{3564334C-AD26-CDB7-0EF5-F3006E73880B}"/>
                  </a:ext>
                </a:extLst>
              </p:cNvPr>
              <p:cNvGrpSpPr/>
              <p:nvPr/>
            </p:nvGrpSpPr>
            <p:grpSpPr>
              <a:xfrm>
                <a:off x="2086659" y="2507906"/>
                <a:ext cx="179491" cy="340759"/>
                <a:chOff x="601580" y="1486552"/>
                <a:chExt cx="1014733" cy="1884331"/>
              </a:xfrm>
            </p:grpSpPr>
            <p:sp>
              <p:nvSpPr>
                <p:cNvPr id="108" name="Graphic 7305">
                  <a:extLst>
                    <a:ext uri="{FF2B5EF4-FFF2-40B4-BE49-F238E27FC236}">
                      <a16:creationId xmlns:a16="http://schemas.microsoft.com/office/drawing/2014/main" id="{B87CB0E3-AF39-4B3D-FCB7-D9D776135DE1}"/>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pic>
              <p:nvPicPr>
                <p:cNvPr id="109" name="Graphic 108">
                  <a:extLst>
                    <a:ext uri="{FF2B5EF4-FFF2-40B4-BE49-F238E27FC236}">
                      <a16:creationId xmlns:a16="http://schemas.microsoft.com/office/drawing/2014/main" id="{281D0FBA-D64B-159B-897E-24C004D070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585" y="3153807"/>
                  <a:ext cx="228600" cy="76200"/>
                </a:xfrm>
                <a:prstGeom prst="rect">
                  <a:avLst/>
                </a:prstGeom>
              </p:spPr>
            </p:pic>
          </p:grpSp>
          <p:sp>
            <p:nvSpPr>
              <p:cNvPr id="107" name="TextBox 106">
                <a:extLst>
                  <a:ext uri="{FF2B5EF4-FFF2-40B4-BE49-F238E27FC236}">
                    <a16:creationId xmlns:a16="http://schemas.microsoft.com/office/drawing/2014/main" id="{EC4A74FF-26FF-6665-E96E-7A2A400B6364}"/>
                  </a:ext>
                </a:extLst>
              </p:cNvPr>
              <p:cNvSpPr txBox="1"/>
              <p:nvPr/>
            </p:nvSpPr>
            <p:spPr>
              <a:xfrm>
                <a:off x="1806243" y="2288156"/>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Mobile App</a:t>
                </a:r>
              </a:p>
            </p:txBody>
          </p:sp>
        </p:grpSp>
        <p:grpSp>
          <p:nvGrpSpPr>
            <p:cNvPr id="76" name="Group 75">
              <a:extLst>
                <a:ext uri="{FF2B5EF4-FFF2-40B4-BE49-F238E27FC236}">
                  <a16:creationId xmlns:a16="http://schemas.microsoft.com/office/drawing/2014/main" id="{AE66BE09-1BD3-F908-591E-AB0EEA0D5DE5}"/>
                </a:ext>
              </a:extLst>
            </p:cNvPr>
            <p:cNvGrpSpPr/>
            <p:nvPr/>
          </p:nvGrpSpPr>
          <p:grpSpPr>
            <a:xfrm>
              <a:off x="1631221" y="3358995"/>
              <a:ext cx="1143000" cy="1143000"/>
              <a:chOff x="1611144" y="3358995"/>
              <a:chExt cx="1143000" cy="1143000"/>
            </a:xfrm>
          </p:grpSpPr>
          <p:sp>
            <p:nvSpPr>
              <p:cNvPr id="89" name="Rounded Rectangle 257">
                <a:extLst>
                  <a:ext uri="{FF2B5EF4-FFF2-40B4-BE49-F238E27FC236}">
                    <a16:creationId xmlns:a16="http://schemas.microsoft.com/office/drawing/2014/main" id="{BD3E2AB8-D584-54F2-0880-3EEFEBD89F45}"/>
                  </a:ext>
                </a:extLst>
              </p:cNvPr>
              <p:cNvSpPr/>
              <p:nvPr/>
            </p:nvSpPr>
            <p:spPr>
              <a:xfrm>
                <a:off x="1611144" y="3358995"/>
                <a:ext cx="1143000" cy="1143000"/>
              </a:xfrm>
              <a:prstGeom prst="roundRect">
                <a:avLst>
                  <a:gd name="adj" fmla="val 6227"/>
                </a:avLst>
              </a:prstGeom>
              <a:no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90" name="Rounded Rectangle 50">
                <a:extLst>
                  <a:ext uri="{FF2B5EF4-FFF2-40B4-BE49-F238E27FC236}">
                    <a16:creationId xmlns:a16="http://schemas.microsoft.com/office/drawing/2014/main" id="{6AE70DE7-4B8D-4DE7-C2C8-4BCFD2FF9D68}"/>
                  </a:ext>
                </a:extLst>
              </p:cNvPr>
              <p:cNvSpPr/>
              <p:nvPr/>
            </p:nvSpPr>
            <p:spPr>
              <a:xfrm>
                <a:off x="1702584" y="3586252"/>
                <a:ext cx="960120" cy="778126"/>
              </a:xfrm>
              <a:prstGeom prst="roundRect">
                <a:avLst>
                  <a:gd name="adj" fmla="val 6940"/>
                </a:avLst>
              </a:prstGeom>
              <a:solidFill>
                <a:srgbClr val="F5F3F6"/>
              </a:solidFill>
              <a:ln w="12700" cap="flat" cmpd="sng" algn="ctr">
                <a:solidFill>
                  <a:srgbClr val="3802DB"/>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91" name="Oval 90">
                <a:extLst>
                  <a:ext uri="{FF2B5EF4-FFF2-40B4-BE49-F238E27FC236}">
                    <a16:creationId xmlns:a16="http://schemas.microsoft.com/office/drawing/2014/main" id="{9C3D7578-FF29-CA33-2798-2AB8905AD63E}"/>
                  </a:ext>
                </a:extLst>
              </p:cNvPr>
              <p:cNvSpPr/>
              <p:nvPr/>
            </p:nvSpPr>
            <p:spPr>
              <a:xfrm>
                <a:off x="2045492" y="3464983"/>
                <a:ext cx="237236" cy="242538"/>
              </a:xfrm>
              <a:prstGeom prst="ellipse">
                <a:avLst/>
              </a:prstGeom>
              <a:solidFill>
                <a:srgbClr val="FFFFFF"/>
              </a:solidFill>
              <a:ln w="12700" cap="flat" cmpd="sng" algn="ctr">
                <a:solidFill>
                  <a:srgbClr val="3802DB"/>
                </a:solidFill>
                <a:prstDash val="solid"/>
              </a:ln>
              <a:effectLst>
                <a:outerShdw blurRad="127000" dist="127000" dir="2700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92" name="Graphic 153" descr="World with solid fill">
                <a:extLst>
                  <a:ext uri="{FF2B5EF4-FFF2-40B4-BE49-F238E27FC236}">
                    <a16:creationId xmlns:a16="http://schemas.microsoft.com/office/drawing/2014/main" id="{E8472F93-ED5F-796A-9311-6332A46A028E}"/>
                  </a:ext>
                </a:extLst>
              </p:cNvPr>
              <p:cNvSpPr/>
              <p:nvPr/>
            </p:nvSpPr>
            <p:spPr>
              <a:xfrm rot="1419658">
                <a:off x="2098272" y="352199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a:gsLst>
                  <a:gs pos="67000">
                    <a:srgbClr val="3802DB"/>
                  </a:gs>
                  <a:gs pos="100000">
                    <a:srgbClr val="C039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sp>
            <p:nvSpPr>
              <p:cNvPr id="93" name="TextBox 92">
                <a:extLst>
                  <a:ext uri="{FF2B5EF4-FFF2-40B4-BE49-F238E27FC236}">
                    <a16:creationId xmlns:a16="http://schemas.microsoft.com/office/drawing/2014/main" id="{42860439-F0D1-790D-CAE7-717DBBB40D0B}"/>
                  </a:ext>
                </a:extLst>
              </p:cNvPr>
              <p:cNvSpPr txBox="1"/>
              <p:nvPr/>
            </p:nvSpPr>
            <p:spPr>
              <a:xfrm>
                <a:off x="1813668" y="3733625"/>
                <a:ext cx="748633" cy="215444"/>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cs typeface="Calibri" panose="020F0502020204030204" pitchFamily="34" charset="0"/>
                  </a:rPr>
                  <a:t>Browser</a:t>
                </a:r>
              </a:p>
            </p:txBody>
          </p:sp>
          <p:grpSp>
            <p:nvGrpSpPr>
              <p:cNvPr id="94" name="Group 93">
                <a:extLst>
                  <a:ext uri="{FF2B5EF4-FFF2-40B4-BE49-F238E27FC236}">
                    <a16:creationId xmlns:a16="http://schemas.microsoft.com/office/drawing/2014/main" id="{02FD3D89-5AB8-BDA1-C777-325DCC707C74}"/>
                  </a:ext>
                </a:extLst>
              </p:cNvPr>
              <p:cNvGrpSpPr/>
              <p:nvPr/>
            </p:nvGrpSpPr>
            <p:grpSpPr>
              <a:xfrm>
                <a:off x="2017036" y="3955939"/>
                <a:ext cx="316015" cy="277060"/>
                <a:chOff x="925971" y="7461417"/>
                <a:chExt cx="469862" cy="402939"/>
              </a:xfrm>
            </p:grpSpPr>
            <p:sp>
              <p:nvSpPr>
                <p:cNvPr id="95" name="Freeform 127">
                  <a:extLst>
                    <a:ext uri="{FF2B5EF4-FFF2-40B4-BE49-F238E27FC236}">
                      <a16:creationId xmlns:a16="http://schemas.microsoft.com/office/drawing/2014/main" id="{5898C8B8-27D1-51A9-348D-8E00B7D5E3B1}"/>
                    </a:ext>
                  </a:extLst>
                </p:cNvPr>
                <p:cNvSpPr/>
                <p:nvPr/>
              </p:nvSpPr>
              <p:spPr>
                <a:xfrm>
                  <a:off x="925979" y="7461417"/>
                  <a:ext cx="469854" cy="122410"/>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6" name="Freeform 128">
                  <a:extLst>
                    <a:ext uri="{FF2B5EF4-FFF2-40B4-BE49-F238E27FC236}">
                      <a16:creationId xmlns:a16="http://schemas.microsoft.com/office/drawing/2014/main" id="{221CBE83-7A6C-6ED5-B15C-2AFFF27351D0}"/>
                    </a:ext>
                  </a:extLst>
                </p:cNvPr>
                <p:cNvSpPr/>
                <p:nvPr/>
              </p:nvSpPr>
              <p:spPr>
                <a:xfrm>
                  <a:off x="925979" y="7583828"/>
                  <a:ext cx="469854" cy="280528"/>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7" name="Freeform 129">
                  <a:extLst>
                    <a:ext uri="{FF2B5EF4-FFF2-40B4-BE49-F238E27FC236}">
                      <a16:creationId xmlns:a16="http://schemas.microsoft.com/office/drawing/2014/main" id="{9C6448E1-BF76-1E05-BD33-6A61C7783350}"/>
                    </a:ext>
                  </a:extLst>
                </p:cNvPr>
                <p:cNvSpPr/>
                <p:nvPr/>
              </p:nvSpPr>
              <p:spPr>
                <a:xfrm>
                  <a:off x="925979" y="7461418"/>
                  <a:ext cx="411131" cy="122410"/>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8" name="Freeform 130">
                  <a:extLst>
                    <a:ext uri="{FF2B5EF4-FFF2-40B4-BE49-F238E27FC236}">
                      <a16:creationId xmlns:a16="http://schemas.microsoft.com/office/drawing/2014/main" id="{7EC54C5B-2851-B762-74BB-840EE0723FB9}"/>
                    </a:ext>
                  </a:extLst>
                </p:cNvPr>
                <p:cNvSpPr/>
                <p:nvPr/>
              </p:nvSpPr>
              <p:spPr>
                <a:xfrm>
                  <a:off x="925971" y="7583828"/>
                  <a:ext cx="296217" cy="280528"/>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99" name="Freeform 131">
                  <a:extLst>
                    <a:ext uri="{FF2B5EF4-FFF2-40B4-BE49-F238E27FC236}">
                      <a16:creationId xmlns:a16="http://schemas.microsoft.com/office/drawing/2014/main" id="{56F639FA-4A88-D400-8273-5868E0411318}"/>
                    </a:ext>
                  </a:extLst>
                </p:cNvPr>
                <p:cNvSpPr/>
                <p:nvPr/>
              </p:nvSpPr>
              <p:spPr>
                <a:xfrm>
                  <a:off x="1043449" y="7507327"/>
                  <a:ext cx="321749" cy="40801"/>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0" name="Freeform 132">
                  <a:extLst>
                    <a:ext uri="{FF2B5EF4-FFF2-40B4-BE49-F238E27FC236}">
                      <a16:creationId xmlns:a16="http://schemas.microsoft.com/office/drawing/2014/main" id="{6BE3DD36-D8FE-73C8-28BE-C5144259A881}"/>
                    </a:ext>
                  </a:extLst>
                </p:cNvPr>
                <p:cNvSpPr/>
                <p:nvPr/>
              </p:nvSpPr>
              <p:spPr>
                <a:xfrm>
                  <a:off x="941301" y="7481821"/>
                  <a:ext cx="91928" cy="91808"/>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sp>
              <p:nvSpPr>
                <p:cNvPr id="101" name="Freeform 133">
                  <a:extLst>
                    <a:ext uri="{FF2B5EF4-FFF2-40B4-BE49-F238E27FC236}">
                      <a16:creationId xmlns:a16="http://schemas.microsoft.com/office/drawing/2014/main" id="{F5C9BCCC-2640-A966-16E6-0B81C911BD41}"/>
                    </a:ext>
                  </a:extLst>
                </p:cNvPr>
                <p:cNvSpPr/>
                <p:nvPr/>
              </p:nvSpPr>
              <p:spPr>
                <a:xfrm>
                  <a:off x="963009" y="7502227"/>
                  <a:ext cx="70219" cy="50999"/>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ndParaRPr>
                </a:p>
              </p:txBody>
            </p:sp>
          </p:grpSp>
        </p:grpSp>
        <p:cxnSp>
          <p:nvCxnSpPr>
            <p:cNvPr id="77" name="Elbow Connector 144">
              <a:extLst>
                <a:ext uri="{FF2B5EF4-FFF2-40B4-BE49-F238E27FC236}">
                  <a16:creationId xmlns:a16="http://schemas.microsoft.com/office/drawing/2014/main" id="{D3A7980C-060D-6FBE-AFCC-B6EBBF8424A3}"/>
                </a:ext>
              </a:extLst>
            </p:cNvPr>
            <p:cNvCxnSpPr>
              <a:cxnSpLocks/>
            </p:cNvCxnSpPr>
            <p:nvPr/>
          </p:nvCxnSpPr>
          <p:spPr>
            <a:xfrm rot="5400000" flipH="1" flipV="1">
              <a:off x="6239598" y="2070865"/>
              <a:ext cx="120957" cy="4466055"/>
            </a:xfrm>
            <a:prstGeom prst="bentConnector3">
              <a:avLst>
                <a:gd name="adj1" fmla="val -744733"/>
              </a:avLst>
            </a:prstGeom>
            <a:noFill/>
            <a:ln w="9525" cap="flat" cmpd="sng" algn="ctr">
              <a:solidFill>
                <a:srgbClr val="C039C4"/>
              </a:solidFill>
              <a:prstDash val="dash"/>
              <a:headEnd type="arrow" w="med" len="med"/>
              <a:tailEnd type="none" w="med" len="med"/>
            </a:ln>
            <a:effectLst/>
          </p:spPr>
        </p:cxnSp>
        <p:cxnSp>
          <p:nvCxnSpPr>
            <p:cNvPr id="78" name="Elbow Connector 1">
              <a:extLst>
                <a:ext uri="{FF2B5EF4-FFF2-40B4-BE49-F238E27FC236}">
                  <a16:creationId xmlns:a16="http://schemas.microsoft.com/office/drawing/2014/main" id="{A8B63A9F-931E-792C-6CAA-C823A05EC03F}"/>
                </a:ext>
              </a:extLst>
            </p:cNvPr>
            <p:cNvCxnSpPr>
              <a:cxnSpLocks/>
            </p:cNvCxnSpPr>
            <p:nvPr/>
          </p:nvCxnSpPr>
          <p:spPr>
            <a:xfrm rot="5400000" flipH="1" flipV="1">
              <a:off x="6467079" y="628688"/>
              <a:ext cx="1409704" cy="6061662"/>
            </a:xfrm>
            <a:prstGeom prst="bentConnector3">
              <a:avLst>
                <a:gd name="adj1" fmla="val -57671"/>
              </a:avLst>
            </a:prstGeom>
            <a:noFill/>
            <a:ln w="9525" cap="flat" cmpd="sng" algn="ctr">
              <a:solidFill>
                <a:srgbClr val="C039C4"/>
              </a:solidFill>
              <a:prstDash val="sysDot"/>
              <a:headEnd type="none" w="med" len="med"/>
              <a:tailEnd type="arrow" w="med" len="med"/>
            </a:ln>
            <a:effectLst/>
          </p:spPr>
        </p:cxnSp>
        <p:cxnSp>
          <p:nvCxnSpPr>
            <p:cNvPr id="79" name="Straight Arrow Connector 78">
              <a:extLst>
                <a:ext uri="{FF2B5EF4-FFF2-40B4-BE49-F238E27FC236}">
                  <a16:creationId xmlns:a16="http://schemas.microsoft.com/office/drawing/2014/main" id="{55474B91-7B5A-A340-9971-D537F3C855FA}"/>
                </a:ext>
              </a:extLst>
            </p:cNvPr>
            <p:cNvCxnSpPr>
              <a:cxnSpLocks/>
            </p:cNvCxnSpPr>
            <p:nvPr/>
          </p:nvCxnSpPr>
          <p:spPr>
            <a:xfrm>
              <a:off x="2683902" y="2766836"/>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0" name="Straight Arrow Connector 79">
              <a:extLst>
                <a:ext uri="{FF2B5EF4-FFF2-40B4-BE49-F238E27FC236}">
                  <a16:creationId xmlns:a16="http://schemas.microsoft.com/office/drawing/2014/main" id="{AF6460E1-61D3-D52A-06D9-3015A187FC7B}"/>
                </a:ext>
              </a:extLst>
            </p:cNvPr>
            <p:cNvCxnSpPr>
              <a:cxnSpLocks/>
            </p:cNvCxnSpPr>
            <p:nvPr/>
          </p:nvCxnSpPr>
          <p:spPr>
            <a:xfrm>
              <a:off x="2682781" y="4154714"/>
              <a:ext cx="914400" cy="0"/>
            </a:xfrm>
            <a:prstGeom prst="straightConnector1">
              <a:avLst/>
            </a:prstGeom>
            <a:noFill/>
            <a:ln w="12700" cap="flat" cmpd="sng" algn="ctr">
              <a:solidFill>
                <a:srgbClr val="C039C4"/>
              </a:solidFill>
              <a:prstDash val="solid"/>
              <a:headEnd type="none" w="med" len="med"/>
              <a:tailEnd type="arrow" w="med" len="med"/>
            </a:ln>
            <a:effectLst/>
          </p:spPr>
        </p:cxnSp>
        <p:cxnSp>
          <p:nvCxnSpPr>
            <p:cNvPr id="81" name="Straight Connector 80">
              <a:extLst>
                <a:ext uri="{FF2B5EF4-FFF2-40B4-BE49-F238E27FC236}">
                  <a16:creationId xmlns:a16="http://schemas.microsoft.com/office/drawing/2014/main" id="{867EFCC3-C943-6608-DA8D-E429B4C786A0}"/>
                </a:ext>
              </a:extLst>
            </p:cNvPr>
            <p:cNvCxnSpPr>
              <a:cxnSpLocks/>
            </p:cNvCxnSpPr>
            <p:nvPr/>
          </p:nvCxnSpPr>
          <p:spPr>
            <a:xfrm>
              <a:off x="4566160" y="4154714"/>
              <a:ext cx="189656" cy="0"/>
            </a:xfrm>
            <a:prstGeom prst="line">
              <a:avLst/>
            </a:prstGeom>
            <a:noFill/>
            <a:ln w="12700" cap="flat" cmpd="sng" algn="ctr">
              <a:solidFill>
                <a:srgbClr val="C039C4"/>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56CA3C57-995E-2709-BA1F-82A31A8355BA}"/>
                </a:ext>
              </a:extLst>
            </p:cNvPr>
            <p:cNvCxnSpPr>
              <a:cxnSpLocks/>
            </p:cNvCxnSpPr>
            <p:nvPr/>
          </p:nvCxnSpPr>
          <p:spPr>
            <a:xfrm>
              <a:off x="4562046" y="2766836"/>
              <a:ext cx="189656" cy="0"/>
            </a:xfrm>
            <a:prstGeom prst="line">
              <a:avLst/>
            </a:prstGeom>
            <a:noFill/>
            <a:ln w="12700" cap="flat" cmpd="sng" algn="ctr">
              <a:solidFill>
                <a:srgbClr val="C039C4"/>
              </a:solidFill>
              <a:prstDash val="solid"/>
              <a:headEnd type="none" w="med" len="med"/>
              <a:tailEnd type="none" w="med" len="med"/>
            </a:ln>
            <a:effectLst/>
          </p:spPr>
        </p:cxnSp>
        <p:sp>
          <p:nvSpPr>
            <p:cNvPr id="83" name="TextBox 82">
              <a:extLst>
                <a:ext uri="{FF2B5EF4-FFF2-40B4-BE49-F238E27FC236}">
                  <a16:creationId xmlns:a16="http://schemas.microsoft.com/office/drawing/2014/main" id="{AFAA9978-7B5F-5EA3-5961-37393D32D7E9}"/>
                </a:ext>
              </a:extLst>
            </p:cNvPr>
            <p:cNvSpPr txBox="1"/>
            <p:nvPr/>
          </p:nvSpPr>
          <p:spPr>
            <a:xfrm>
              <a:off x="3533907" y="2019466"/>
              <a:ext cx="1151505" cy="230832"/>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C039C4"/>
                  </a:solidFill>
                  <a:effectLst/>
                  <a:uLnTx/>
                  <a:uFillTx/>
                  <a:latin typeface="Segoe UI Semibold"/>
                </a:rPr>
                <a:t>Mobile BFF</a:t>
              </a:r>
            </a:p>
          </p:txBody>
        </p:sp>
        <p:cxnSp>
          <p:nvCxnSpPr>
            <p:cNvPr id="84" name="Straight Arrow Connector 83">
              <a:extLst>
                <a:ext uri="{FF2B5EF4-FFF2-40B4-BE49-F238E27FC236}">
                  <a16:creationId xmlns:a16="http://schemas.microsoft.com/office/drawing/2014/main" id="{ABBF7E6A-0234-32B4-B059-401A39470652}"/>
                </a:ext>
              </a:extLst>
            </p:cNvPr>
            <p:cNvCxnSpPr>
              <a:cxnSpLocks/>
              <a:endCxn id="34" idx="1"/>
            </p:cNvCxnSpPr>
            <p:nvPr/>
          </p:nvCxnSpPr>
          <p:spPr>
            <a:xfrm flipV="1">
              <a:off x="4758669" y="2145731"/>
              <a:ext cx="357909" cy="2493"/>
            </a:xfrm>
            <a:prstGeom prst="straightConnector1">
              <a:avLst/>
            </a:prstGeom>
            <a:noFill/>
            <a:ln w="12700" cap="flat" cmpd="sng" algn="ctr">
              <a:solidFill>
                <a:srgbClr val="C039C4"/>
              </a:solidFill>
              <a:prstDash val="solid"/>
              <a:headEnd type="none" w="med" len="med"/>
              <a:tailEnd type="arrow" w="med" len="med"/>
            </a:ln>
            <a:effectLst/>
          </p:spPr>
        </p:cxnSp>
        <p:cxnSp>
          <p:nvCxnSpPr>
            <p:cNvPr id="85" name="Straight Arrow Connector 84">
              <a:extLst>
                <a:ext uri="{FF2B5EF4-FFF2-40B4-BE49-F238E27FC236}">
                  <a16:creationId xmlns:a16="http://schemas.microsoft.com/office/drawing/2014/main" id="{C06E3DC3-8377-C2C7-728C-EFA019B89794}"/>
                </a:ext>
              </a:extLst>
            </p:cNvPr>
            <p:cNvCxnSpPr>
              <a:cxnSpLocks/>
            </p:cNvCxnSpPr>
            <p:nvPr/>
          </p:nvCxnSpPr>
          <p:spPr>
            <a:xfrm flipV="1">
              <a:off x="4758669" y="2767114"/>
              <a:ext cx="357909" cy="1"/>
            </a:xfrm>
            <a:prstGeom prst="straightConnector1">
              <a:avLst/>
            </a:prstGeom>
            <a:noFill/>
            <a:ln w="12700" cap="flat" cmpd="sng" algn="ctr">
              <a:solidFill>
                <a:srgbClr val="C039C4"/>
              </a:solidFill>
              <a:prstDash val="solid"/>
              <a:headEnd type="none" w="med" len="med"/>
              <a:tailEnd type="arrow" w="med" len="med"/>
            </a:ln>
            <a:effectLst/>
          </p:spPr>
        </p:cxnSp>
        <p:cxnSp>
          <p:nvCxnSpPr>
            <p:cNvPr id="86" name="Straight Arrow Connector 85">
              <a:extLst>
                <a:ext uri="{FF2B5EF4-FFF2-40B4-BE49-F238E27FC236}">
                  <a16:creationId xmlns:a16="http://schemas.microsoft.com/office/drawing/2014/main" id="{890A24B4-F2EB-92B9-1B1D-B9F5377BD8C8}"/>
                </a:ext>
              </a:extLst>
            </p:cNvPr>
            <p:cNvCxnSpPr>
              <a:cxnSpLocks/>
            </p:cNvCxnSpPr>
            <p:nvPr/>
          </p:nvCxnSpPr>
          <p:spPr>
            <a:xfrm flipV="1">
              <a:off x="4758669" y="3388496"/>
              <a:ext cx="357909" cy="0"/>
            </a:xfrm>
            <a:prstGeom prst="straightConnector1">
              <a:avLst/>
            </a:prstGeom>
            <a:noFill/>
            <a:ln w="12700" cap="flat" cmpd="sng" algn="ctr">
              <a:solidFill>
                <a:srgbClr val="C039C4"/>
              </a:solidFill>
              <a:prstDash val="solid"/>
              <a:headEnd type="none" w="med" len="med"/>
              <a:tailEnd type="arrow" w="med" len="med"/>
            </a:ln>
            <a:effectLst/>
          </p:spPr>
        </p:cxnSp>
        <p:sp>
          <p:nvSpPr>
            <p:cNvPr id="87" name="Rounded Rectangle 40">
              <a:extLst>
                <a:ext uri="{FF2B5EF4-FFF2-40B4-BE49-F238E27FC236}">
                  <a16:creationId xmlns:a16="http://schemas.microsoft.com/office/drawing/2014/main" id="{189B4D27-5BC0-0951-795D-410829C41FCA}"/>
                </a:ext>
              </a:extLst>
            </p:cNvPr>
            <p:cNvSpPr/>
            <p:nvPr/>
          </p:nvSpPr>
          <p:spPr>
            <a:xfrm>
              <a:off x="5115980" y="3268395"/>
              <a:ext cx="1211063" cy="239082"/>
            </a:xfrm>
            <a:prstGeom prst="roundRect">
              <a:avLst>
                <a:gd name="adj" fmla="val 26451"/>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88" name="Straight Arrow Connector 87">
              <a:extLst>
                <a:ext uri="{FF2B5EF4-FFF2-40B4-BE49-F238E27FC236}">
                  <a16:creationId xmlns:a16="http://schemas.microsoft.com/office/drawing/2014/main" id="{E343CEBC-9CC4-4D05-F4B3-325969430FD9}"/>
                </a:ext>
              </a:extLst>
            </p:cNvPr>
            <p:cNvCxnSpPr>
              <a:cxnSpLocks/>
            </p:cNvCxnSpPr>
            <p:nvPr/>
          </p:nvCxnSpPr>
          <p:spPr>
            <a:xfrm flipV="1">
              <a:off x="4758668" y="4286488"/>
              <a:ext cx="357909" cy="0"/>
            </a:xfrm>
            <a:prstGeom prst="straightConnector1">
              <a:avLst/>
            </a:prstGeom>
            <a:noFill/>
            <a:ln w="12700" cap="flat" cmpd="sng" algn="ctr">
              <a:solidFill>
                <a:srgbClr val="C039C4"/>
              </a:solidFill>
              <a:prstDash val="solid"/>
              <a:headEnd type="none" w="med" len="med"/>
              <a:tailEnd type="arrow" w="med" len="med"/>
            </a:ln>
            <a:effectLst/>
          </p:spPr>
        </p:cxnSp>
      </p:grpSp>
    </p:spTree>
    <p:extLst>
      <p:ext uri="{BB962C8B-B14F-4D97-AF65-F5344CB8AC3E}">
        <p14:creationId xmlns:p14="http://schemas.microsoft.com/office/powerpoint/2010/main" val="400189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 0.04606 L 0 0 " pathEditMode="relative" rAng="0" ptsTypes="AA">
                                      <p:cBhvr>
                                        <p:cTn id="9"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a:ea typeface="Open Sans"/>
                <a:cs typeface="Open Sans"/>
              </a:rPr>
              <a:t>Works with</a:t>
            </a:r>
            <a:r>
              <a:rPr kumimoji="0" lang="en-US" sz="2000" b="1" i="0" u="none" strike="noStrike" kern="0" cap="none" spc="0" normalizeH="0" noProof="0">
                <a:ln w="3175">
                  <a:noFill/>
                </a:ln>
                <a:solidFill>
                  <a:srgbClr val="FFFFFF"/>
                </a:solidFill>
                <a:effectLst/>
                <a:uLnTx/>
                <a:uFillTx/>
                <a:latin typeface="Open Sans"/>
                <a:ea typeface="Open Sans"/>
                <a:cs typeface="Open Sans"/>
              </a:rPr>
              <a:t> ALL scale of applications and grows with you!</a:t>
            </a:r>
            <a:endParaRPr kumimoji="0" lang="en-US" sz="2000" b="1" i="0" u="none" strike="noStrike" kern="0" cap="none" spc="0" normalizeH="0" baseline="0" noProof="0">
              <a:ln w="3175">
                <a:noFill/>
              </a:ln>
              <a:solidFill>
                <a:srgbClr val="FFFFFF"/>
              </a:solidFill>
              <a:effectLst/>
              <a:uLnTx/>
              <a:uFillTx/>
              <a:latin typeface="Open Sans"/>
              <a:ea typeface="Open Sans"/>
              <a:cs typeface="Open Sans"/>
            </a:endParaRPr>
          </a:p>
        </p:txBody>
      </p:sp>
      <p:sp>
        <p:nvSpPr>
          <p:cNvPr id="2" name="Title 1">
            <a:extLst>
              <a:ext uri="{FF2B5EF4-FFF2-40B4-BE49-F238E27FC236}">
                <a16:creationId xmlns:a16="http://schemas.microsoft.com/office/drawing/2014/main" id="{E87F2EDA-1517-6AF3-E0F3-807A2557C4C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for every app</a:t>
            </a:r>
          </a:p>
        </p:txBody>
      </p:sp>
    </p:spTree>
    <p:extLst>
      <p:ext uri="{BB962C8B-B14F-4D97-AF65-F5344CB8AC3E}">
        <p14:creationId xmlns:p14="http://schemas.microsoft.com/office/powerpoint/2010/main" val="96988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E1C6137D-AD7B-9440-A5E6-C1DD375584FB}"/>
              </a:ext>
            </a:extLst>
          </p:cNvPr>
          <p:cNvSpPr>
            <a:spLocks noGrp="1"/>
          </p:cNvSpPr>
          <p:nvPr>
            <p:ph type="sldNum" sz="quarter" idx="16"/>
          </p:nvPr>
        </p:nvSpPr>
        <p:spPr/>
        <p:txBody>
          <a:bodyPr/>
          <a:lstStyle/>
          <a:p>
            <a:fld id="{261FDEBC-E42D-42D0-B9CA-24127F1B2280}" type="slidenum">
              <a:rPr lang="nb-NO" noProof="0" smtClean="0"/>
              <a:pPr/>
              <a:t>15</a:t>
            </a:fld>
            <a:endParaRPr lang="nb-NO" noProof="0"/>
          </a:p>
        </p:txBody>
      </p:sp>
      <p:sp>
        <p:nvSpPr>
          <p:cNvPr id="6" name="Title 5">
            <a:extLst>
              <a:ext uri="{FF2B5EF4-FFF2-40B4-BE49-F238E27FC236}">
                <a16:creationId xmlns:a16="http://schemas.microsoft.com/office/drawing/2014/main" id="{18F53E4C-6DF3-C74D-6D8B-CA70CA356EE2}"/>
              </a:ext>
            </a:extLst>
          </p:cNvPr>
          <p:cNvSpPr>
            <a:spLocks noGrp="1"/>
          </p:cNvSpPr>
          <p:nvPr>
            <p:ph type="title"/>
          </p:nvPr>
        </p:nvSpPr>
        <p:spPr/>
        <p:txBody>
          <a:bodyPr/>
          <a:lstStyle/>
          <a:p>
            <a:r>
              <a:rPr lang="nb-NO" dirty="0"/>
              <a:t>Hovedkomponenter</a:t>
            </a:r>
            <a:endParaRPr lang="LID4096" dirty="0"/>
          </a:p>
        </p:txBody>
      </p:sp>
      <p:sp>
        <p:nvSpPr>
          <p:cNvPr id="7" name="Content Placeholder 6">
            <a:extLst>
              <a:ext uri="{FF2B5EF4-FFF2-40B4-BE49-F238E27FC236}">
                <a16:creationId xmlns:a16="http://schemas.microsoft.com/office/drawing/2014/main" id="{A48A68AA-6676-2694-CFDD-53BAF697AB71}"/>
              </a:ext>
            </a:extLst>
          </p:cNvPr>
          <p:cNvSpPr>
            <a:spLocks noGrp="1"/>
          </p:cNvSpPr>
          <p:nvPr>
            <p:ph sz="quarter" idx="17"/>
          </p:nvPr>
        </p:nvSpPr>
        <p:spPr/>
        <p:txBody>
          <a:bodyPr/>
          <a:lstStyle/>
          <a:p>
            <a:r>
              <a:rPr lang="nb-NO" dirty="0"/>
              <a:t>Består av to separate prosjekter</a:t>
            </a:r>
          </a:p>
          <a:p>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AppHost</a:t>
            </a:r>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ServiceDefaults</a:t>
            </a:r>
            <a:endParaRPr lang="nb-NO" dirty="0"/>
          </a:p>
        </p:txBody>
      </p:sp>
      <p:sp>
        <p:nvSpPr>
          <p:cNvPr id="8" name="Text Placeholder 7">
            <a:extLst>
              <a:ext uri="{FF2B5EF4-FFF2-40B4-BE49-F238E27FC236}">
                <a16:creationId xmlns:a16="http://schemas.microsoft.com/office/drawing/2014/main" id="{DF4693B9-DAE7-C859-DF58-3B4F994169F9}"/>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235766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0C96C3-53F3-B091-75C8-6F8E2DCA81AD}"/>
              </a:ext>
            </a:extLst>
          </p:cNvPr>
          <p:cNvSpPr>
            <a:spLocks noGrp="1"/>
          </p:cNvSpPr>
          <p:nvPr>
            <p:ph type="sldNum" sz="quarter" idx="16"/>
          </p:nvPr>
        </p:nvSpPr>
        <p:spPr/>
        <p:txBody>
          <a:bodyPr/>
          <a:lstStyle/>
          <a:p>
            <a:fld id="{261FDEBC-E42D-42D0-B9CA-24127F1B2280}" type="slidenum">
              <a:rPr lang="nb-NO" noProof="0" smtClean="0"/>
              <a:pPr/>
              <a:t>16</a:t>
            </a:fld>
            <a:endParaRPr lang="nb-NO" noProof="0"/>
          </a:p>
        </p:txBody>
      </p:sp>
      <p:sp>
        <p:nvSpPr>
          <p:cNvPr id="3" name="Title 2">
            <a:extLst>
              <a:ext uri="{FF2B5EF4-FFF2-40B4-BE49-F238E27FC236}">
                <a16:creationId xmlns:a16="http://schemas.microsoft.com/office/drawing/2014/main" id="{4EF99A1E-95B1-8609-15A8-D97BFAE7E853}"/>
              </a:ext>
            </a:extLst>
          </p:cNvPr>
          <p:cNvSpPr>
            <a:spLocks noGrp="1"/>
          </p:cNvSpPr>
          <p:nvPr>
            <p:ph type="title"/>
          </p:nvPr>
        </p:nvSpPr>
        <p:spPr/>
        <p:txBody>
          <a:bodyPr/>
          <a:lstStyle/>
          <a:p>
            <a:r>
              <a:rPr lang="nb-NO" dirty="0"/>
              <a:t>&lt;</a:t>
            </a:r>
            <a:r>
              <a:rPr lang="nb-NO" dirty="0" err="1"/>
              <a:t>YourApp</a:t>
            </a:r>
            <a:r>
              <a:rPr lang="nb-NO" dirty="0"/>
              <a:t>&gt;.</a:t>
            </a:r>
            <a:r>
              <a:rPr lang="nb-NO" dirty="0" err="1"/>
              <a:t>AppHost</a:t>
            </a:r>
            <a:r>
              <a:rPr lang="nb-NO" dirty="0"/>
              <a:t> </a:t>
            </a:r>
            <a:endParaRPr lang="LID4096" dirty="0"/>
          </a:p>
        </p:txBody>
      </p:sp>
      <p:sp>
        <p:nvSpPr>
          <p:cNvPr id="4" name="Content Placeholder 3">
            <a:extLst>
              <a:ext uri="{FF2B5EF4-FFF2-40B4-BE49-F238E27FC236}">
                <a16:creationId xmlns:a16="http://schemas.microsoft.com/office/drawing/2014/main" id="{E7DDF5F1-7464-68DC-0029-821A68F97675}"/>
              </a:ext>
            </a:extLst>
          </p:cNvPr>
          <p:cNvSpPr>
            <a:spLocks noGrp="1"/>
          </p:cNvSpPr>
          <p:nvPr>
            <p:ph sz="quarter" idx="17"/>
          </p:nvPr>
        </p:nvSpPr>
        <p:spPr/>
        <p:txBody>
          <a:bodyPr/>
          <a:lstStyle/>
          <a:p>
            <a:r>
              <a:rPr lang="nb-NO" dirty="0"/>
              <a:t>Definere services og </a:t>
            </a:r>
            <a:r>
              <a:rPr lang="nb-NO" dirty="0" err="1"/>
              <a:t>dependencies</a:t>
            </a:r>
            <a:r>
              <a:rPr lang="nb-NO" dirty="0"/>
              <a:t> </a:t>
            </a:r>
          </a:p>
          <a:p>
            <a:endParaRPr lang="nb-NO" dirty="0"/>
          </a:p>
          <a:p>
            <a:r>
              <a:rPr lang="nb-NO" dirty="0"/>
              <a:t>Orkestrerer løsningen</a:t>
            </a:r>
          </a:p>
          <a:p>
            <a:endParaRPr lang="nb-NO" dirty="0"/>
          </a:p>
          <a:p>
            <a:r>
              <a:rPr lang="nb-NO" dirty="0"/>
              <a:t>Koble sammen ressurser (SQL, service bus, osv..) </a:t>
            </a:r>
          </a:p>
          <a:p>
            <a:endParaRPr lang="nb-NO" dirty="0"/>
          </a:p>
          <a:p>
            <a:endParaRPr lang="nb-NO" dirty="0"/>
          </a:p>
          <a:p>
            <a:endParaRPr lang="LID4096" dirty="0"/>
          </a:p>
        </p:txBody>
      </p:sp>
      <p:sp>
        <p:nvSpPr>
          <p:cNvPr id="5" name="Text Placeholder 4">
            <a:extLst>
              <a:ext uri="{FF2B5EF4-FFF2-40B4-BE49-F238E27FC236}">
                <a16:creationId xmlns:a16="http://schemas.microsoft.com/office/drawing/2014/main" id="{E5B3DFA7-B6C7-FC48-66D6-601C44C1AD96}"/>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978717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C7C5FE-AC7A-1DFF-FF15-84DB9162039E}"/>
              </a:ext>
            </a:extLst>
          </p:cNvPr>
          <p:cNvSpPr>
            <a:spLocks noGrp="1"/>
          </p:cNvSpPr>
          <p:nvPr>
            <p:ph type="sldNum" sz="quarter" idx="16"/>
          </p:nvPr>
        </p:nvSpPr>
        <p:spPr/>
        <p:txBody>
          <a:bodyPr/>
          <a:lstStyle/>
          <a:p>
            <a:fld id="{261FDEBC-E42D-42D0-B9CA-24127F1B2280}" type="slidenum">
              <a:rPr lang="nb-NO" noProof="0" smtClean="0"/>
              <a:pPr/>
              <a:t>17</a:t>
            </a:fld>
            <a:endParaRPr lang="nb-NO" noProof="0"/>
          </a:p>
        </p:txBody>
      </p:sp>
      <p:sp>
        <p:nvSpPr>
          <p:cNvPr id="3" name="Title 2">
            <a:extLst>
              <a:ext uri="{FF2B5EF4-FFF2-40B4-BE49-F238E27FC236}">
                <a16:creationId xmlns:a16="http://schemas.microsoft.com/office/drawing/2014/main" id="{5E2435E1-978F-7FE8-8E5D-DA90CD150A8C}"/>
              </a:ext>
            </a:extLst>
          </p:cNvPr>
          <p:cNvSpPr>
            <a:spLocks noGrp="1"/>
          </p:cNvSpPr>
          <p:nvPr>
            <p:ph type="title"/>
          </p:nvPr>
        </p:nvSpPr>
        <p:spPr/>
        <p:txBody>
          <a:bodyPr/>
          <a:lstStyle/>
          <a:p>
            <a:r>
              <a:rPr lang="nb-NO" dirty="0"/>
              <a:t>&lt;</a:t>
            </a:r>
            <a:r>
              <a:rPr lang="nb-NO" dirty="0" err="1"/>
              <a:t>YourApp</a:t>
            </a:r>
            <a:r>
              <a:rPr lang="nb-NO" dirty="0"/>
              <a:t>&gt;.</a:t>
            </a:r>
            <a:r>
              <a:rPr lang="nb-NO" dirty="0" err="1"/>
              <a:t>ServiceDefaults</a:t>
            </a:r>
            <a:endParaRPr lang="LID4096" dirty="0"/>
          </a:p>
        </p:txBody>
      </p:sp>
      <p:sp>
        <p:nvSpPr>
          <p:cNvPr id="4" name="Content Placeholder 3">
            <a:extLst>
              <a:ext uri="{FF2B5EF4-FFF2-40B4-BE49-F238E27FC236}">
                <a16:creationId xmlns:a16="http://schemas.microsoft.com/office/drawing/2014/main" id="{4A28ECE8-7310-6D04-47E9-4FC51C1D8B84}"/>
              </a:ext>
            </a:extLst>
          </p:cNvPr>
          <p:cNvSpPr>
            <a:spLocks noGrp="1"/>
          </p:cNvSpPr>
          <p:nvPr>
            <p:ph sz="quarter" idx="17"/>
          </p:nvPr>
        </p:nvSpPr>
        <p:spPr/>
        <p:txBody>
          <a:bodyPr/>
          <a:lstStyle/>
          <a:p>
            <a:r>
              <a:rPr lang="nb-NO" dirty="0"/>
              <a:t>Felles bibliotek </a:t>
            </a:r>
          </a:p>
          <a:p>
            <a:endParaRPr lang="nb-NO" dirty="0"/>
          </a:p>
          <a:p>
            <a:r>
              <a:rPr lang="nb-NO" dirty="0"/>
              <a:t>Inneholder vanligvis </a:t>
            </a:r>
            <a:r>
              <a:rPr lang="nb-NO" dirty="0" err="1"/>
              <a:t>extension</a:t>
            </a:r>
            <a:r>
              <a:rPr lang="nb-NO" dirty="0"/>
              <a:t> metoder som registrerer:</a:t>
            </a:r>
          </a:p>
          <a:p>
            <a:pPr lvl="1"/>
            <a:r>
              <a:rPr lang="nb-NO" dirty="0"/>
              <a:t>Health </a:t>
            </a:r>
            <a:r>
              <a:rPr lang="nb-NO" dirty="0" err="1"/>
              <a:t>checks</a:t>
            </a:r>
            <a:endParaRPr lang="nb-NO" dirty="0"/>
          </a:p>
          <a:p>
            <a:pPr lvl="1"/>
            <a:r>
              <a:rPr lang="nb-NO" dirty="0" err="1"/>
              <a:t>OpenTelemetry</a:t>
            </a:r>
            <a:r>
              <a:rPr lang="nb-NO" dirty="0"/>
              <a:t> (tracing, </a:t>
            </a:r>
            <a:r>
              <a:rPr lang="nb-NO" dirty="0" err="1"/>
              <a:t>metrics</a:t>
            </a:r>
            <a:r>
              <a:rPr lang="nb-NO" dirty="0"/>
              <a:t>, logging)</a:t>
            </a:r>
          </a:p>
          <a:p>
            <a:pPr lvl="1"/>
            <a:endParaRPr lang="nb-NO" dirty="0"/>
          </a:p>
          <a:p>
            <a:pPr lvl="1"/>
            <a:endParaRPr lang="LID4096" dirty="0"/>
          </a:p>
        </p:txBody>
      </p:sp>
      <p:sp>
        <p:nvSpPr>
          <p:cNvPr id="5" name="Text Placeholder 4">
            <a:extLst>
              <a:ext uri="{FF2B5EF4-FFF2-40B4-BE49-F238E27FC236}">
                <a16:creationId xmlns:a16="http://schemas.microsoft.com/office/drawing/2014/main" id="{5008F796-02DC-4E48-366E-5A68574F3D3C}"/>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360872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6BCB-58AE-883E-ABE7-777273935B76}"/>
              </a:ext>
            </a:extLst>
          </p:cNvPr>
          <p:cNvSpPr>
            <a:spLocks noGrp="1"/>
          </p:cNvSpPr>
          <p:nvPr>
            <p:ph type="sldNum" sz="quarter" idx="16"/>
          </p:nvPr>
        </p:nvSpPr>
        <p:spPr/>
        <p:txBody>
          <a:bodyPr/>
          <a:lstStyle/>
          <a:p>
            <a:fld id="{261FDEBC-E42D-42D0-B9CA-24127F1B2280}" type="slidenum">
              <a:rPr lang="nb-NO" noProof="0" smtClean="0"/>
              <a:pPr/>
              <a:t>18</a:t>
            </a:fld>
            <a:endParaRPr lang="nb-NO" noProof="0"/>
          </a:p>
        </p:txBody>
      </p:sp>
      <p:sp>
        <p:nvSpPr>
          <p:cNvPr id="3" name="Title 2">
            <a:extLst>
              <a:ext uri="{FF2B5EF4-FFF2-40B4-BE49-F238E27FC236}">
                <a16:creationId xmlns:a16="http://schemas.microsoft.com/office/drawing/2014/main" id="{FBC0AB9B-02A7-B026-F2B0-51E65D8DA5BE}"/>
              </a:ext>
            </a:extLst>
          </p:cNvPr>
          <p:cNvSpPr>
            <a:spLocks noGrp="1"/>
          </p:cNvSpPr>
          <p:nvPr>
            <p:ph type="title"/>
          </p:nvPr>
        </p:nvSpPr>
        <p:spPr/>
        <p:txBody>
          <a:bodyPr/>
          <a:lstStyle/>
          <a:p>
            <a:r>
              <a:rPr lang="nb-NO" dirty="0"/>
              <a:t>DEMO – </a:t>
            </a:r>
            <a:r>
              <a:rPr lang="nb-NO" dirty="0" err="1"/>
              <a:t>Aspire</a:t>
            </a:r>
            <a:r>
              <a:rPr lang="nb-NO" dirty="0"/>
              <a:t> </a:t>
            </a:r>
            <a:r>
              <a:rPr lang="nb-NO" dirty="0" err="1"/>
              <a:t>Template</a:t>
            </a:r>
            <a:endParaRPr lang="LID4096" dirty="0"/>
          </a:p>
        </p:txBody>
      </p:sp>
      <p:sp>
        <p:nvSpPr>
          <p:cNvPr id="4" name="Content Placeholder 3">
            <a:extLst>
              <a:ext uri="{FF2B5EF4-FFF2-40B4-BE49-F238E27FC236}">
                <a16:creationId xmlns:a16="http://schemas.microsoft.com/office/drawing/2014/main" id="{AC004FB3-1FA4-4BDE-752B-717C1546D9D3}"/>
              </a:ext>
            </a:extLst>
          </p:cNvPr>
          <p:cNvSpPr>
            <a:spLocks noGrp="1"/>
          </p:cNvSpPr>
          <p:nvPr>
            <p:ph sz="quarter" idx="17"/>
          </p:nvPr>
        </p:nvSpPr>
        <p:spPr/>
        <p:txBody>
          <a:bodyPr/>
          <a:lstStyle/>
          <a:p>
            <a:endParaRPr lang="LID4096" dirty="0"/>
          </a:p>
        </p:txBody>
      </p:sp>
      <p:sp>
        <p:nvSpPr>
          <p:cNvPr id="5" name="Text Placeholder 4">
            <a:extLst>
              <a:ext uri="{FF2B5EF4-FFF2-40B4-BE49-F238E27FC236}">
                <a16:creationId xmlns:a16="http://schemas.microsoft.com/office/drawing/2014/main" id="{9E1DF2AC-1653-84B2-440A-D312E912011E}"/>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388550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0A88-F96C-AF47-F38C-27AEF8B5CBBB}"/>
              </a:ext>
            </a:extLst>
          </p:cNvPr>
          <p:cNvSpPr>
            <a:spLocks noGrp="1"/>
          </p:cNvSpPr>
          <p:nvPr>
            <p:ph type="sldNum" sz="quarter" idx="16"/>
          </p:nvPr>
        </p:nvSpPr>
        <p:spPr/>
        <p:txBody>
          <a:bodyPr/>
          <a:lstStyle/>
          <a:p>
            <a:fld id="{261FDEBC-E42D-42D0-B9CA-24127F1B2280}" type="slidenum">
              <a:rPr lang="nb-NO" noProof="0" smtClean="0"/>
              <a:pPr/>
              <a:t>2</a:t>
            </a:fld>
            <a:endParaRPr lang="nb-NO" noProof="0"/>
          </a:p>
        </p:txBody>
      </p:sp>
      <p:sp>
        <p:nvSpPr>
          <p:cNvPr id="3" name="Title 2">
            <a:extLst>
              <a:ext uri="{FF2B5EF4-FFF2-40B4-BE49-F238E27FC236}">
                <a16:creationId xmlns:a16="http://schemas.microsoft.com/office/drawing/2014/main" id="{5C67B692-9BCB-A3C7-1D83-433702FE586C}"/>
              </a:ext>
            </a:extLst>
          </p:cNvPr>
          <p:cNvSpPr>
            <a:spLocks noGrp="1"/>
          </p:cNvSpPr>
          <p:nvPr>
            <p:ph type="title"/>
          </p:nvPr>
        </p:nvSpPr>
        <p:spPr/>
        <p:txBody>
          <a:bodyPr/>
          <a:lstStyle/>
          <a:p>
            <a:r>
              <a:rPr lang="nb-NO" dirty="0"/>
              <a:t>&gt; </a:t>
            </a:r>
            <a:r>
              <a:rPr lang="nb-NO" dirty="0" err="1"/>
              <a:t>whoami</a:t>
            </a:r>
            <a:endParaRPr lang="LID4096" dirty="0"/>
          </a:p>
        </p:txBody>
      </p:sp>
      <p:sp>
        <p:nvSpPr>
          <p:cNvPr id="4" name="Content Placeholder 3">
            <a:extLst>
              <a:ext uri="{FF2B5EF4-FFF2-40B4-BE49-F238E27FC236}">
                <a16:creationId xmlns:a16="http://schemas.microsoft.com/office/drawing/2014/main" id="{529DF6B8-5901-2961-3DF0-BD9A8C0A4599}"/>
              </a:ext>
            </a:extLst>
          </p:cNvPr>
          <p:cNvSpPr>
            <a:spLocks noGrp="1"/>
          </p:cNvSpPr>
          <p:nvPr>
            <p:ph sz="quarter" idx="17"/>
          </p:nvPr>
        </p:nvSpPr>
        <p:spPr>
          <a:xfrm>
            <a:off x="839788" y="1695078"/>
            <a:ext cx="10514012" cy="4103687"/>
          </a:xfrm>
        </p:spPr>
        <p:txBody>
          <a:bodyPr/>
          <a:lstStyle/>
          <a:p>
            <a:r>
              <a:rPr lang="nb-NO" dirty="0"/>
              <a:t>Andrè Frøseth Jønland</a:t>
            </a:r>
          </a:p>
          <a:p>
            <a:r>
              <a:rPr lang="nb-NO" dirty="0" err="1"/>
              <a:t>Backend</a:t>
            </a:r>
            <a:endParaRPr lang="nb-NO" dirty="0"/>
          </a:p>
          <a:p>
            <a:r>
              <a:rPr lang="nb-NO" dirty="0"/>
              <a:t>Bachelor datasikkerhet, master i programutvikling v/ </a:t>
            </a:r>
            <a:r>
              <a:rPr lang="nb-NO" dirty="0" err="1"/>
              <a:t>uib</a:t>
            </a:r>
            <a:endParaRPr lang="nb-NO" dirty="0"/>
          </a:p>
          <a:p>
            <a:r>
              <a:rPr lang="nb-NO" dirty="0"/>
              <a:t>Startet i </a:t>
            </a:r>
            <a:r>
              <a:rPr lang="nb-NO" dirty="0" err="1"/>
              <a:t>bouvet</a:t>
            </a:r>
            <a:r>
              <a:rPr lang="nb-NO" dirty="0"/>
              <a:t> 2022</a:t>
            </a:r>
          </a:p>
          <a:p>
            <a:pPr lvl="1"/>
            <a:r>
              <a:rPr lang="nb-NO" dirty="0"/>
              <a:t>Fjord1 og </a:t>
            </a:r>
            <a:r>
              <a:rPr lang="nb-NO" dirty="0" err="1"/>
              <a:t>Equinor</a:t>
            </a:r>
            <a:endParaRPr lang="nb-NO" dirty="0"/>
          </a:p>
          <a:p>
            <a:pPr marL="266700" lvl="1" indent="0">
              <a:buNone/>
            </a:pPr>
            <a:endParaRPr lang="nb-NO" dirty="0"/>
          </a:p>
          <a:p>
            <a:pPr lvl="1"/>
            <a:endParaRPr lang="nb-NO" dirty="0"/>
          </a:p>
          <a:p>
            <a:pPr lvl="1"/>
            <a:endParaRPr lang="nb-NO" dirty="0"/>
          </a:p>
        </p:txBody>
      </p:sp>
      <p:sp>
        <p:nvSpPr>
          <p:cNvPr id="5" name="Text Placeholder 4">
            <a:extLst>
              <a:ext uri="{FF2B5EF4-FFF2-40B4-BE49-F238E27FC236}">
                <a16:creationId xmlns:a16="http://schemas.microsoft.com/office/drawing/2014/main" id="{A84E504E-E0D9-7EAC-8827-9F5284AA1C20}"/>
              </a:ext>
            </a:extLst>
          </p:cNvPr>
          <p:cNvSpPr>
            <a:spLocks noGrp="1"/>
          </p:cNvSpPr>
          <p:nvPr>
            <p:ph type="body" sz="quarter" idx="18"/>
          </p:nvPr>
        </p:nvSpPr>
        <p:spPr/>
        <p:txBody>
          <a:bodyPr/>
          <a:lstStyle/>
          <a:p>
            <a:endParaRPr lang="LID4096" dirty="0"/>
          </a:p>
        </p:txBody>
      </p:sp>
      <p:pic>
        <p:nvPicPr>
          <p:cNvPr id="7" name="Picture 6">
            <a:extLst>
              <a:ext uri="{FF2B5EF4-FFF2-40B4-BE49-F238E27FC236}">
                <a16:creationId xmlns:a16="http://schemas.microsoft.com/office/drawing/2014/main" id="{2080DF68-C058-9BA3-4C89-A289D3791B3E}"/>
              </a:ext>
            </a:extLst>
          </p:cNvPr>
          <p:cNvPicPr>
            <a:picLocks noChangeAspect="1"/>
          </p:cNvPicPr>
          <p:nvPr/>
        </p:nvPicPr>
        <p:blipFill>
          <a:blip r:embed="rId2"/>
          <a:stretch>
            <a:fillRect/>
          </a:stretch>
        </p:blipFill>
        <p:spPr>
          <a:xfrm>
            <a:off x="5109576" y="3818361"/>
            <a:ext cx="2513448" cy="2310976"/>
          </a:xfrm>
          <a:prstGeom prst="rect">
            <a:avLst/>
          </a:prstGeom>
        </p:spPr>
      </p:pic>
      <p:pic>
        <p:nvPicPr>
          <p:cNvPr id="9" name="Picture 8">
            <a:extLst>
              <a:ext uri="{FF2B5EF4-FFF2-40B4-BE49-F238E27FC236}">
                <a16:creationId xmlns:a16="http://schemas.microsoft.com/office/drawing/2014/main" id="{FEA82828-BA8E-B6D8-7120-AC3DB89B05F6}"/>
              </a:ext>
            </a:extLst>
          </p:cNvPr>
          <p:cNvPicPr>
            <a:picLocks noChangeAspect="1"/>
          </p:cNvPicPr>
          <p:nvPr/>
        </p:nvPicPr>
        <p:blipFill>
          <a:blip r:embed="rId3"/>
          <a:stretch>
            <a:fillRect/>
          </a:stretch>
        </p:blipFill>
        <p:spPr>
          <a:xfrm>
            <a:off x="8163000" y="3818361"/>
            <a:ext cx="2650824" cy="2310976"/>
          </a:xfrm>
          <a:prstGeom prst="rect">
            <a:avLst/>
          </a:prstGeom>
        </p:spPr>
      </p:pic>
    </p:spTree>
    <p:extLst>
      <p:ext uri="{BB962C8B-B14F-4D97-AF65-F5344CB8AC3E}">
        <p14:creationId xmlns:p14="http://schemas.microsoft.com/office/powerpoint/2010/main" val="2445756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:9.0.0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12120-B227-6671-3A67-41A2E7EB451A}"/>
              </a:ext>
            </a:extLst>
          </p:cNvPr>
          <p:cNvSpPr>
            <a:spLocks noGrp="1"/>
          </p:cNvSpPr>
          <p:nvPr>
            <p:ph type="sldNum" sz="quarter" idx="16"/>
          </p:nvPr>
        </p:nvSpPr>
        <p:spPr/>
        <p:txBody>
          <a:bodyPr/>
          <a:lstStyle/>
          <a:p>
            <a:fld id="{261FDEBC-E42D-42D0-B9CA-24127F1B2280}" type="slidenum">
              <a:rPr lang="nb-NO" noProof="0" smtClean="0"/>
              <a:pPr/>
              <a:t>3</a:t>
            </a:fld>
            <a:endParaRPr lang="nb-NO" noProof="0"/>
          </a:p>
        </p:txBody>
      </p:sp>
      <p:sp>
        <p:nvSpPr>
          <p:cNvPr id="3" name="Title 2">
            <a:extLst>
              <a:ext uri="{FF2B5EF4-FFF2-40B4-BE49-F238E27FC236}">
                <a16:creationId xmlns:a16="http://schemas.microsoft.com/office/drawing/2014/main" id="{DEBD1531-C188-4F68-7D2F-DF9710A57A9E}"/>
              </a:ext>
            </a:extLst>
          </p:cNvPr>
          <p:cNvSpPr>
            <a:spLocks noGrp="1"/>
          </p:cNvSpPr>
          <p:nvPr>
            <p:ph type="title"/>
          </p:nvPr>
        </p:nvSpPr>
        <p:spPr/>
        <p:txBody>
          <a:bodyPr/>
          <a:lstStyle/>
          <a:p>
            <a:r>
              <a:rPr lang="nb-NO" dirty="0"/>
              <a:t>Plan for dagen</a:t>
            </a:r>
            <a:endParaRPr lang="LID4096" dirty="0"/>
          </a:p>
        </p:txBody>
      </p:sp>
      <p:sp>
        <p:nvSpPr>
          <p:cNvPr id="4" name="Content Placeholder 3">
            <a:extLst>
              <a:ext uri="{FF2B5EF4-FFF2-40B4-BE49-F238E27FC236}">
                <a16:creationId xmlns:a16="http://schemas.microsoft.com/office/drawing/2014/main" id="{9D4C865A-D12E-D538-A75A-4E1D49E40473}"/>
              </a:ext>
            </a:extLst>
          </p:cNvPr>
          <p:cNvSpPr>
            <a:spLocks noGrp="1"/>
          </p:cNvSpPr>
          <p:nvPr>
            <p:ph sz="quarter" idx="17"/>
          </p:nvPr>
        </p:nvSpPr>
        <p:spPr/>
        <p:txBody>
          <a:bodyPr/>
          <a:lstStyle/>
          <a:p>
            <a:pPr marL="457200" indent="-457200">
              <a:buFont typeface="+mj-lt"/>
              <a:buAutoNum type="arabicPeriod"/>
            </a:pPr>
            <a:r>
              <a:rPr lang="nb-NO" dirty="0"/>
              <a:t>Introduksjon til </a:t>
            </a:r>
            <a:r>
              <a:rPr lang="nb-NO" dirty="0" err="1"/>
              <a:t>Aspire</a:t>
            </a:r>
            <a:endParaRPr lang="nb-NO" dirty="0"/>
          </a:p>
          <a:p>
            <a:pPr marL="457200" indent="-457200">
              <a:buFont typeface="+mj-lt"/>
              <a:buAutoNum type="arabicPeriod"/>
            </a:pPr>
            <a:endParaRPr lang="nb-NO" dirty="0"/>
          </a:p>
          <a:p>
            <a:pPr marL="457200" indent="-457200">
              <a:buFont typeface="+mj-lt"/>
              <a:buAutoNum type="arabicPeriod"/>
            </a:pPr>
            <a:r>
              <a:rPr lang="nb-NO" dirty="0"/>
              <a:t>Se på eksisterende </a:t>
            </a:r>
            <a:r>
              <a:rPr lang="nb-NO" dirty="0" err="1"/>
              <a:t>templates</a:t>
            </a:r>
            <a:endParaRPr lang="nb-NO" dirty="0"/>
          </a:p>
          <a:p>
            <a:pPr marL="457200" indent="-457200">
              <a:buFont typeface="+mj-lt"/>
              <a:buAutoNum type="arabicPeriod"/>
            </a:pPr>
            <a:endParaRPr lang="nb-NO" dirty="0"/>
          </a:p>
          <a:p>
            <a:pPr marL="457200" indent="-457200">
              <a:buFont typeface="+mj-lt"/>
              <a:buAutoNum type="arabicPeriod"/>
            </a:pPr>
            <a:r>
              <a:rPr lang="nb-NO" dirty="0" err="1"/>
              <a:t>Aspirefy</a:t>
            </a:r>
            <a:r>
              <a:rPr lang="nb-NO" dirty="0"/>
              <a:t> et prosjekt</a:t>
            </a:r>
          </a:p>
          <a:p>
            <a:pPr marL="457200" indent="-457200">
              <a:buFont typeface="+mj-lt"/>
              <a:buAutoNum type="arabicPeriod"/>
            </a:pPr>
            <a:endParaRPr lang="nb-NO" dirty="0"/>
          </a:p>
          <a:p>
            <a:pPr marL="0" indent="0">
              <a:buNone/>
            </a:pPr>
            <a:endParaRPr lang="nb-NO" dirty="0"/>
          </a:p>
          <a:p>
            <a:pPr marL="457200" indent="-457200">
              <a:buFont typeface="+mj-lt"/>
              <a:buAutoNum type="arabicPeriod"/>
            </a:pPr>
            <a:endParaRPr lang="LID4096" dirty="0"/>
          </a:p>
        </p:txBody>
      </p:sp>
      <p:sp>
        <p:nvSpPr>
          <p:cNvPr id="5" name="Text Placeholder 4">
            <a:extLst>
              <a:ext uri="{FF2B5EF4-FFF2-40B4-BE49-F238E27FC236}">
                <a16:creationId xmlns:a16="http://schemas.microsoft.com/office/drawing/2014/main" id="{15960B93-3A0F-F524-B06F-BEC9063BE764}"/>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6849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3" name="Text Placeholder 2">
            <a:extLst>
              <a:ext uri="{FF2B5EF4-FFF2-40B4-BE49-F238E27FC236}">
                <a16:creationId xmlns:a16="http://schemas.microsoft.com/office/drawing/2014/main" id="{D09D358A-812A-B711-9B8D-F6021C4C2346}"/>
              </a:ext>
            </a:extLst>
          </p:cNvPr>
          <p:cNvSpPr>
            <a:spLocks noGrp="1"/>
          </p:cNvSpPr>
          <p:nvPr>
            <p:ph type="body" sz="quarter" idx="18"/>
          </p:nvPr>
        </p:nvSpPr>
        <p:spPr>
          <a:xfrm>
            <a:off x="364541" y="59099"/>
            <a:ext cx="10512425" cy="608014"/>
          </a:xfrm>
        </p:spPr>
        <p:txBody>
          <a:bodyPr/>
          <a:lstStyle/>
          <a:p>
            <a:endParaRPr lang="nb-NO" dirty="0"/>
          </a:p>
          <a:p>
            <a:endParaRPr lang="LID4096" dirty="0"/>
          </a:p>
        </p:txBody>
      </p:sp>
      <p:sp>
        <p:nvSpPr>
          <p:cNvPr id="5" name="Title 4">
            <a:extLst>
              <a:ext uri="{FF2B5EF4-FFF2-40B4-BE49-F238E27FC236}">
                <a16:creationId xmlns:a16="http://schemas.microsoft.com/office/drawing/2014/main" id="{41D9F6D6-6DDC-8ABE-CF73-12BA0E7E5606}"/>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B23E-14C5-E355-8849-93D3B49ECAC5}"/>
              </a:ext>
            </a:extLst>
          </p:cNvPr>
          <p:cNvSpPr>
            <a:spLocks noGrp="1"/>
          </p:cNvSpPr>
          <p:nvPr>
            <p:ph type="sldNum" sz="quarter" idx="16"/>
          </p:nvPr>
        </p:nvSpPr>
        <p:spPr/>
        <p:txBody>
          <a:bodyPr/>
          <a:lstStyle/>
          <a:p>
            <a:fld id="{261FDEBC-E42D-42D0-B9CA-24127F1B2280}" type="slidenum">
              <a:rPr lang="nb-NO" noProof="0" smtClean="0"/>
              <a:pPr/>
              <a:t>47</a:t>
            </a:fld>
            <a:endParaRPr lang="nb-NO" noProof="0"/>
          </a:p>
        </p:txBody>
      </p:sp>
      <p:sp>
        <p:nvSpPr>
          <p:cNvPr id="3" name="Title 2">
            <a:extLst>
              <a:ext uri="{FF2B5EF4-FFF2-40B4-BE49-F238E27FC236}">
                <a16:creationId xmlns:a16="http://schemas.microsoft.com/office/drawing/2014/main" id="{3E1F3C07-2811-8F02-EDBD-FF05C52EFDD6}"/>
              </a:ext>
            </a:extLst>
          </p:cNvPr>
          <p:cNvSpPr>
            <a:spLocks noGrp="1"/>
          </p:cNvSpPr>
          <p:nvPr>
            <p:ph type="title"/>
          </p:nvPr>
        </p:nvSpPr>
        <p:spPr/>
        <p:txBody>
          <a:bodyPr/>
          <a:lstStyle/>
          <a:p>
            <a:endParaRPr lang="LID4096" dirty="0"/>
          </a:p>
        </p:txBody>
      </p:sp>
      <p:sp>
        <p:nvSpPr>
          <p:cNvPr id="4" name="Content Placeholder 3">
            <a:extLst>
              <a:ext uri="{FF2B5EF4-FFF2-40B4-BE49-F238E27FC236}">
                <a16:creationId xmlns:a16="http://schemas.microsoft.com/office/drawing/2014/main" id="{EAD0C835-2C11-A680-19BB-8C14B6D4E5C4}"/>
              </a:ext>
            </a:extLst>
          </p:cNvPr>
          <p:cNvSpPr>
            <a:spLocks noGrp="1"/>
          </p:cNvSpPr>
          <p:nvPr>
            <p:ph sz="quarter" idx="17"/>
          </p:nvPr>
        </p:nvSpPr>
        <p:spPr/>
        <p:txBody>
          <a:bodyPr/>
          <a:lstStyle/>
          <a:p>
            <a:pPr marL="0" indent="0">
              <a:buNone/>
            </a:pPr>
            <a:endParaRPr lang="nb-NO" i="1" dirty="0"/>
          </a:p>
          <a:p>
            <a:pPr marL="0" indent="0">
              <a:buNone/>
            </a:pPr>
            <a:endParaRPr lang="nb-NO" i="1" dirty="0"/>
          </a:p>
          <a:p>
            <a:pPr marL="0" indent="0">
              <a:buNone/>
            </a:pPr>
            <a:r>
              <a:rPr lang="nb-NO" i="1" dirty="0"/>
              <a:t>Klone </a:t>
            </a:r>
            <a:r>
              <a:rPr lang="nb-NO" i="1" dirty="0" err="1"/>
              <a:t>github</a:t>
            </a:r>
            <a:r>
              <a:rPr lang="nb-NO" i="1" dirty="0"/>
              <a:t> </a:t>
            </a:r>
            <a:r>
              <a:rPr lang="nb-NO" i="1" dirty="0" err="1"/>
              <a:t>repo</a:t>
            </a:r>
            <a:r>
              <a:rPr lang="nb-NO" i="1" dirty="0"/>
              <a:t>:</a:t>
            </a:r>
          </a:p>
          <a:p>
            <a:pPr marL="0" indent="0">
              <a:buNone/>
            </a:pPr>
            <a:r>
              <a:rPr lang="nb-NO" dirty="0">
                <a:hlinkClick r:id="rId2"/>
              </a:rPr>
              <a:t>https://github.com/dotnet-presentations/dotnet-aspire-workshop</a:t>
            </a:r>
            <a:endParaRPr lang="nb-NO" dirty="0"/>
          </a:p>
          <a:p>
            <a:pPr marL="0" indent="0">
              <a:buNone/>
            </a:pPr>
            <a:endParaRPr lang="nb-NO" dirty="0"/>
          </a:p>
          <a:p>
            <a:endParaRPr lang="nb-NO" dirty="0"/>
          </a:p>
          <a:p>
            <a:pPr marL="0" indent="0">
              <a:buNone/>
            </a:pPr>
            <a:endParaRPr lang="nb-NO" dirty="0"/>
          </a:p>
          <a:p>
            <a:pPr marL="0" indent="0">
              <a:buNone/>
            </a:pPr>
            <a:endParaRPr lang="nb-NO" dirty="0"/>
          </a:p>
        </p:txBody>
      </p:sp>
      <p:sp>
        <p:nvSpPr>
          <p:cNvPr id="5" name="Text Placeholder 4">
            <a:extLst>
              <a:ext uri="{FF2B5EF4-FFF2-40B4-BE49-F238E27FC236}">
                <a16:creationId xmlns:a16="http://schemas.microsoft.com/office/drawing/2014/main" id="{DD717199-FB21-695B-C69D-58C20923A3AF}"/>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5894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6">
            <a:extLst>
              <a:ext uri="{FF2B5EF4-FFF2-40B4-BE49-F238E27FC236}">
                <a16:creationId xmlns:a16="http://schemas.microsoft.com/office/drawing/2014/main" id="{C939A173-6509-0976-07E9-B20C96801183}"/>
              </a:ext>
            </a:extLst>
          </p:cNvPr>
          <p:cNvSpPr>
            <a:spLocks noGrp="1"/>
          </p:cNvSpPr>
          <p:nvPr>
            <p:ph type="title"/>
          </p:nvPr>
        </p:nvSpPr>
        <p:spPr/>
        <p:txBody>
          <a:bodyPr/>
          <a:lstStyle/>
          <a:p>
            <a:endParaRPr lang="LID4096"/>
          </a:p>
        </p:txBody>
      </p:sp>
      <p:sp>
        <p:nvSpPr>
          <p:cNvPr id="10" name="Text Placeholder 9">
            <a:extLst>
              <a:ext uri="{FF2B5EF4-FFF2-40B4-BE49-F238E27FC236}">
                <a16:creationId xmlns:a16="http://schemas.microsoft.com/office/drawing/2014/main" id="{249355B8-5F70-7DB8-41F0-B2AA54F101D7}"/>
              </a:ext>
            </a:extLst>
          </p:cNvPr>
          <p:cNvSpPr>
            <a:spLocks noGrp="1"/>
          </p:cNvSpPr>
          <p:nvPr>
            <p:ph type="body" sz="quarter" idx="10"/>
          </p:nvPr>
        </p:nvSpPr>
        <p:spPr/>
        <p:txBody>
          <a:bodyPr/>
          <a:lstStyle/>
          <a:p>
            <a:endParaRPr lang="LID4096"/>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a:xfrm>
            <a:off x="609600" y="759539"/>
            <a:ext cx="10512425" cy="992117"/>
          </a:xfrm>
        </p:spPr>
        <p:txBody>
          <a:bodyPr>
            <a:normAutofit/>
          </a:bodyPr>
          <a:lstStyle/>
          <a:p>
            <a:r>
              <a:rPr lang="en-US" dirty="0"/>
              <a:t>.NET 9 includes</a:t>
            </a:r>
          </a:p>
        </p:txBody>
      </p:sp>
      <p:sp>
        <p:nvSpPr>
          <p:cNvPr id="3" name="Text Placeholder 2">
            <a:extLst>
              <a:ext uri="{FF2B5EF4-FFF2-40B4-BE49-F238E27FC236}">
                <a16:creationId xmlns:a16="http://schemas.microsoft.com/office/drawing/2014/main" id="{0D2FB1A3-C427-8305-2C91-05DFD1CE45E0}"/>
              </a:ext>
            </a:extLst>
          </p:cNvPr>
          <p:cNvSpPr>
            <a:spLocks noGrp="1"/>
          </p:cNvSpPr>
          <p:nvPr>
            <p:ph type="body" sz="quarter" idx="10"/>
          </p:nvPr>
        </p:nvSpPr>
        <p:spPr/>
        <p:txBody>
          <a:bodyPr/>
          <a:lstStyle/>
          <a:p>
            <a:endParaRPr lang="LID4096"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2.08333E-7 0.04607 L 2.08333E-7 -3.7037E-7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4" name="Text Placeholder 3">
            <a:extLst>
              <a:ext uri="{FF2B5EF4-FFF2-40B4-BE49-F238E27FC236}">
                <a16:creationId xmlns:a16="http://schemas.microsoft.com/office/drawing/2014/main" id="{0AEA2209-D7DB-9949-C94F-D68C553C2617}"/>
              </a:ext>
            </a:extLst>
          </p:cNvPr>
          <p:cNvSpPr>
            <a:spLocks noGrp="1"/>
          </p:cNvSpPr>
          <p:nvPr>
            <p:ph type="body" sz="quarter" idx="10"/>
          </p:nvPr>
        </p:nvSpPr>
        <p:spPr/>
        <p:txBody>
          <a:bodyPr/>
          <a:lstStyle/>
          <a:p>
            <a:endParaRPr lang="LID4096" dirty="0"/>
          </a:p>
        </p:txBody>
      </p:sp>
      <p:sp>
        <p:nvSpPr>
          <p:cNvPr id="6" name="Title 5">
            <a:extLst>
              <a:ext uri="{FF2B5EF4-FFF2-40B4-BE49-F238E27FC236}">
                <a16:creationId xmlns:a16="http://schemas.microsoft.com/office/drawing/2014/main" id="{B5405A05-4D2A-C265-647D-FC4F159D5A7F}"/>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descr="Complex, getting started, lots of choices, no paved path">
            <a:extLst>
              <a:ext uri="{FF2B5EF4-FFF2-40B4-BE49-F238E27FC236}">
                <a16:creationId xmlns:a16="http://schemas.microsoft.com/office/drawing/2014/main" id="{1806FB73-C418-96F2-1DCB-6CCEE660A283}"/>
              </a:ext>
              <a:ext uri="{C183D7F6-B498-43B3-948B-1728B52AA6E4}">
                <adec:decorative xmlns:adec="http://schemas.microsoft.com/office/drawing/2017/decorative" val="0"/>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It’s Still Not Easy</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2" name="Title 1">
            <a:extLst>
              <a:ext uri="{FF2B5EF4-FFF2-40B4-BE49-F238E27FC236}">
                <a16:creationId xmlns:a16="http://schemas.microsoft.com/office/drawing/2014/main" id="{3F31AAF1-A77B-0893-4290-9538DBB10907}"/>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It’s still not easy</a:t>
            </a: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a:extLst>
              <a:ext uri="{FF2B5EF4-FFF2-40B4-BE49-F238E27FC236}">
                <a16:creationId xmlns:a16="http://schemas.microsoft.com/office/drawing/2014/main" id="{2EE9B085-B2D7-DD10-7901-9425473DD219}"/>
              </a:ext>
            </a:extLst>
          </p:cNvPr>
          <p:cNvSpPr>
            <a:spLocks noGrp="1"/>
          </p:cNvSpPr>
          <p:nvPr>
            <p:ph type="pic" sz="quarter" idx="12"/>
          </p:nvPr>
        </p:nvSpPr>
        <p:spPr/>
        <p:txBody>
          <a:bodyPr/>
          <a:lstStyle/>
          <a:p>
            <a:endParaRPr lang="LID4096"/>
          </a:p>
        </p:txBody>
      </p:sp>
      <p:sp>
        <p:nvSpPr>
          <p:cNvPr id="5" name="Content Placeholder 4">
            <a:extLst>
              <a:ext uri="{FF2B5EF4-FFF2-40B4-BE49-F238E27FC236}">
                <a16:creationId xmlns:a16="http://schemas.microsoft.com/office/drawing/2014/main" id="{520229DE-60AC-B976-E81B-2176BC9DF702}"/>
              </a:ext>
            </a:extLst>
          </p:cNvPr>
          <p:cNvSpPr>
            <a:spLocks noGrp="1"/>
          </p:cNvSpPr>
          <p:nvPr>
            <p:ph sz="quarter" idx="14"/>
          </p:nvPr>
        </p:nvSpPr>
        <p:spPr/>
        <p:txBody>
          <a:bodyPr/>
          <a:lstStyle/>
          <a:p>
            <a:endParaRPr lang="LID4096"/>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idx="4294967295"/>
          </p:nvPr>
        </p:nvSpPr>
        <p:spPr>
          <a:xfrm>
            <a:off x="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heme/theme1.xml><?xml version="1.0" encoding="utf-8"?>
<a:theme xmlns:a="http://schemas.openxmlformats.org/drawingml/2006/main" name="Bouvet presentasjonsmal - Blå">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smtClean="0"/>
        </a:defPPr>
      </a:lstStyle>
    </a:txDef>
  </a:objectDefaults>
  <a:extraClrSchemeLst/>
  <a:extLst>
    <a:ext uri="{05A4C25C-085E-4340-85A3-A5531E510DB2}">
      <thm15:themeFamily xmlns:thm15="http://schemas.microsoft.com/office/thememl/2012/main" name="Presentation1" id="{96A33775-B7EE-4AC1-88CE-A865B46A7DA9}" vid="{8DAD9EB2-B83F-4CA4-BE18-299FBFF1D774}"/>
    </a:ext>
  </a:extLst>
</a:theme>
</file>

<file path=ppt/theme/theme2.xml><?xml version="1.0" encoding="utf-8"?>
<a:theme xmlns:a="http://schemas.openxmlformats.org/drawingml/2006/main" name="Bouvet presentasjonsmal - Hvit">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DB0720E7-3314-4E09-908B-0E68BD34096F}"/>
    </a:ext>
  </a:extLst>
</a:theme>
</file>

<file path=ppt/theme/theme3.xml><?xml version="1.0" encoding="utf-8"?>
<a:theme xmlns:a="http://schemas.openxmlformats.org/drawingml/2006/main" name="Bouvet presentasjonsmal - Krem">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76DAB0E6-097A-44D4-BAEE-34A581973377}"/>
    </a:ext>
  </a:extLst>
</a:theme>
</file>

<file path=ppt/theme/theme4.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FE785D6160304BB6A5FD93DB1EDB3E" ma:contentTypeVersion="12" ma:contentTypeDescription="Create a new document." ma:contentTypeScope="" ma:versionID="f7fa347c8923d72475c4b93cf5e28f28">
  <xsd:schema xmlns:xsd="http://www.w3.org/2001/XMLSchema" xmlns:xs="http://www.w3.org/2001/XMLSchema" xmlns:p="http://schemas.microsoft.com/office/2006/metadata/properties" xmlns:ns2="aee5cf27-d2e3-4c29-9ada-09e5fc3a01a3" xmlns:ns3="c30a6cd7-2679-4dea-871a-a29d223b74de" targetNamespace="http://schemas.microsoft.com/office/2006/metadata/properties" ma:root="true" ma:fieldsID="9d6fa7512466a65ec499c5945b655f0c" ns2:_="" ns3:_="">
    <xsd:import namespace="aee5cf27-d2e3-4c29-9ada-09e5fc3a01a3"/>
    <xsd:import namespace="c30a6cd7-2679-4dea-871a-a29d223b74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a379ee0-c3cf-4aff-84f7-916ac219c55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0a6cd7-2679-4dea-871a-a29d223b7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e07675a5-ff14-4a87-b0b1-792973d6f0dc}" ma:internalName="TaxCatchAll" ma:showField="CatchAllData" ma:web="8e3e39f5-16da-4267-9684-dca3c71ca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30a6cd7-2679-4dea-871a-a29d223b74de" xsi:nil="true"/>
    <lcf76f155ced4ddcb4097134ff3c332f xmlns="aee5cf27-d2e3-4c29-9ada-09e5fc3a01a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446EB3A-DFFF-4844-B6EA-B6852E556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c30a6cd7-2679-4dea-871a-a29d223b7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3.xml><?xml version="1.0" encoding="utf-8"?>
<ds:datastoreItem xmlns:ds="http://schemas.openxmlformats.org/officeDocument/2006/customXml" ds:itemID="{E49ABCA5-A618-40E0-8FB0-AE05350FAA52}">
  <ds:schemaRefs>
    <ds:schemaRef ds:uri="http://schemas.microsoft.com/office/infopath/2007/PartnerControls"/>
    <ds:schemaRef ds:uri="http://www.w3.org/XML/1998/namespace"/>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 ds:uri="c30a6cd7-2679-4dea-871a-a29d223b74de"/>
    <ds:schemaRef ds:uri="aee5cf27-d2e3-4c29-9ada-09e5fc3a01a3"/>
    <ds:schemaRef ds:uri="http://purl.org/dc/elements/1.1/"/>
  </ds:schemaRefs>
</ds:datastoreItem>
</file>

<file path=docMetadata/LabelInfo.xml><?xml version="1.0" encoding="utf-8"?>
<clbl:labelList xmlns:clbl="http://schemas.microsoft.com/office/2020/mipLabelMetadata">
  <clbl:label id="{321ebe56-2643-4654-8529-14ee930a2237}" enabled="1" method="Privileged" siteId="{c317fa72-b393-44ea-a87c-ea272e8d963d}" contentBits="0" removed="0"/>
</clbl:labelList>
</file>

<file path=docProps/app.xml><?xml version="1.0" encoding="utf-8"?>
<Properties xmlns="http://schemas.openxmlformats.org/officeDocument/2006/extended-properties" xmlns:vt="http://schemas.openxmlformats.org/officeDocument/2006/docPropsVTypes">
  <Template>Aspire-fagdag</Template>
  <TotalTime>8</TotalTime>
  <Words>5228</Words>
  <Application>Microsoft Office PowerPoint</Application>
  <PresentationFormat>Widescreen</PresentationFormat>
  <Paragraphs>476</Paragraphs>
  <Slides>47</Slides>
  <Notes>39</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Open Sans</vt:lpstr>
      <vt:lpstr>Inter</vt:lpstr>
      <vt:lpstr>Segoe UI Semibold</vt:lpstr>
      <vt:lpstr>Consolas</vt:lpstr>
      <vt:lpstr>Inter SemiBold</vt:lpstr>
      <vt:lpstr>Wingdings</vt:lpstr>
      <vt:lpstr>Segoe UI</vt:lpstr>
      <vt:lpstr>SFMono-Regular</vt:lpstr>
      <vt:lpstr>Calibri</vt:lpstr>
      <vt:lpstr>Space Grotesk Medium</vt:lpstr>
      <vt:lpstr>Open Sans SemiBold</vt:lpstr>
      <vt:lpstr>Arial</vt:lpstr>
      <vt:lpstr>Bouvet presentasjonsmal - Blå</vt:lpstr>
      <vt:lpstr>Bouvet presentasjonsmal - Hvit</vt:lpstr>
      <vt:lpstr>Bouvet presentasjonsmal - Krem</vt:lpstr>
      <vt:lpstr>.NET Aspire</vt:lpstr>
      <vt:lpstr>&gt; whoami</vt:lpstr>
      <vt:lpstr>Plan for dagen</vt:lpstr>
      <vt:lpstr>PowerPoint Presentation</vt:lpstr>
      <vt:lpstr>PowerPoint Presentation</vt:lpstr>
      <vt:lpstr>.NET 9 includes</vt:lpstr>
      <vt:lpstr>PowerPoint Presentation</vt:lpstr>
      <vt:lpstr>It’s still not easy</vt:lpstr>
      <vt:lpstr>What does this mean? Who is it for?</vt:lpstr>
      <vt:lpstr>Example of realworld application</vt:lpstr>
      <vt:lpstr>How you may build a POC</vt:lpstr>
      <vt:lpstr>Add an API and database</vt:lpstr>
      <vt:lpstr>Full architecture reference</vt:lpstr>
      <vt:lpstr>.NET Aspire for every app</vt:lpstr>
      <vt:lpstr>Hovedkomponenter</vt:lpstr>
      <vt:lpstr>&lt;YourApp&gt;.AppHost </vt:lpstr>
      <vt:lpstr>&lt;YourApp&gt;.ServiceDefaults</vt:lpstr>
      <vt:lpstr>DEMO – Aspire Template</vt:lpstr>
      <vt:lpstr>.NET Aspire Includes…</vt:lpstr>
      <vt:lpstr>Smart Defaults</vt:lpstr>
      <vt:lpstr>Service Defaults Overview</vt:lpstr>
      <vt:lpstr>Observability</vt:lpstr>
      <vt:lpstr>Observability continued</vt:lpstr>
      <vt:lpstr>Resiliency</vt:lpstr>
      <vt:lpstr>Health Checks</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Visual Studio Tooling for .NET Aspire</vt:lpstr>
      <vt:lpstr>Service Discovery</vt:lpstr>
      <vt:lpstr>Service Discovery Before</vt:lpstr>
      <vt:lpstr>Service Discovery with .NET Aspire</vt:lpstr>
      <vt:lpstr>There are still connection strings 😀</vt:lpstr>
      <vt:lpstr>Integrations</vt:lpstr>
      <vt:lpstr>Integrations Overview</vt:lpstr>
      <vt:lpstr>Hosting Integration</vt:lpstr>
      <vt:lpstr>Deployment</vt:lpstr>
      <vt:lpstr>Flexibly Integrations and Deployment</vt:lpstr>
      <vt:lpstr>Deployment from Visual Studio</vt:lpstr>
      <vt:lpstr>.NET Aspire is Easy</vt:lpstr>
      <vt:lpstr>Add .NET Aspire to Any App</vt:lpstr>
      <vt:lpstr>.NET Apsire for Eveyrone!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Andrè Frøseth Jønland</dc:creator>
  <cp:keywords/>
  <dc:description/>
  <cp:lastModifiedBy>Andrè Frøseth Jønland</cp:lastModifiedBy>
  <cp:revision>2</cp:revision>
  <dcterms:created xsi:type="dcterms:W3CDTF">2025-08-27T11:51:02Z</dcterms:created>
  <dcterms:modified xsi:type="dcterms:W3CDTF">2025-09-09T06:42:05Z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1bc8a7bd-aa8c-4e7b-ab7a-10eda0ba3e40</vt:lpwstr>
  </property>
</Properties>
</file>